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9B3F1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0" dist="76200" dir="4849730">
                <a:srgbClr val="000000">
                  <a:alpha val="30068"/>
                </a:srgbClr>
              </a:outerShdw>
            </a:effectLst>
          </c:spPr>
          <c:explosion val="0"/>
          <c:dPt>
            <c:idx val="0"/>
            <c:explosion val="0"/>
            <c:spPr>
              <a:solidFill>
                <a:srgbClr val="59B3F1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Pt>
            <c:idx val="1"/>
            <c:explosion val="0"/>
            <c:spPr>
              <a:solidFill>
                <a:srgbClr val="7BB872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Pt>
            <c:idx val="2"/>
            <c:explosion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Pt>
            <c:idx val="3"/>
            <c:explosion val="0"/>
            <c:spPr>
              <a:solidFill>
                <a:srgbClr val="F8BA00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Pt>
            <c:idx val="4"/>
            <c:explosion val="0"/>
            <c:spPr>
              <a:solidFill>
                <a:srgbClr val="DA4E7B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Pt>
            <c:idx val="5"/>
            <c:explosion val="0"/>
            <c:spPr>
              <a:solidFill>
                <a:srgbClr val="9E4DB6"/>
              </a:solidFill>
              <a:ln w="12700" cap="flat">
                <a:noFill/>
                <a:miter lim="400000"/>
              </a:ln>
              <a:effectLst>
                <a:outerShdw sx="100000" sy="100000" kx="0" ky="0" algn="tl" rotWithShape="1" blurRad="0" dist="76200" dir="4849730">
                  <a:srgbClr val="000000">
                    <a:alpha val="30068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Helvetica Neue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  <c:holeSize val="57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boards.blippit.app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42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27.png"/><Relationship Id="rId12" Type="http://schemas.openxmlformats.org/officeDocument/2006/relationships/image" Target="../media/image3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4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hyperlink" Target="http://blippitboards.com" TargetMode="External"/><Relationship Id="rId4" Type="http://schemas.openxmlformats.org/officeDocument/2006/relationships/image" Target="../media/image52.png"/><Relationship Id="rId5" Type="http://schemas.openxmlformats.org/officeDocument/2006/relationships/hyperlink" Target="https://blippitboards.com" TargetMode="External"/><Relationship Id="rId6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hyperlink" Target="https://boards.blippit.app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0.png"/><Relationship Id="rId8" Type="http://schemas.openxmlformats.org/officeDocument/2006/relationships/image" Target="../media/image4.png"/><Relationship Id="rId9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blippitboards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34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2" name="Rectangle"/>
          <p:cNvSpPr/>
          <p:nvPr/>
        </p:nvSpPr>
        <p:spPr>
          <a:xfrm>
            <a:off x="-58400" y="13230259"/>
            <a:ext cx="3415387" cy="495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3" name="Some ideas of how dashboard charts can help you as a subject leader."/>
          <p:cNvSpPr txBox="1"/>
          <p:nvPr>
            <p:ph type="title" idx="4294967295"/>
          </p:nvPr>
        </p:nvSpPr>
        <p:spPr>
          <a:xfrm>
            <a:off x="3814864" y="4043900"/>
            <a:ext cx="6875206" cy="4344330"/>
          </a:xfrm>
          <a:prstGeom prst="rect">
            <a:avLst/>
          </a:prstGeom>
        </p:spPr>
        <p:txBody>
          <a:bodyPr anchor="b"/>
          <a:lstStyle/>
          <a:p>
            <a:pPr defTabSz="1365469">
              <a:defRPr spc="-129" sz="6496"/>
            </a:pPr>
            <a:r>
              <a:t>Some ideas of how </a:t>
            </a:r>
            <a:r>
              <a:rPr>
                <a:solidFill>
                  <a:srgbClr val="E83E79"/>
                </a:solidFill>
              </a:rPr>
              <a:t>dashboard charts </a:t>
            </a:r>
            <a:r>
              <a:t>can help you as a subject leader.</a:t>
            </a:r>
          </a:p>
        </p:txBody>
      </p:sp>
      <p:pic>
        <p:nvPicPr>
          <p:cNvPr id="154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6450" y="2495352"/>
            <a:ext cx="3324128" cy="1586635"/>
          </a:xfrm>
          <a:prstGeom prst="rect">
            <a:avLst/>
          </a:prstGeom>
        </p:spPr>
      </p:pic>
      <p:grpSp>
        <p:nvGrpSpPr>
          <p:cNvPr id="164" name="Group"/>
          <p:cNvGrpSpPr/>
          <p:nvPr/>
        </p:nvGrpSpPr>
        <p:grpSpPr>
          <a:xfrm>
            <a:off x="3617256" y="11069197"/>
            <a:ext cx="6426328" cy="1029472"/>
            <a:chOff x="0" y="0"/>
            <a:chExt cx="6426327" cy="1029470"/>
          </a:xfrm>
        </p:grpSpPr>
        <p:grpSp>
          <p:nvGrpSpPr>
            <p:cNvPr id="162" name="Group"/>
            <p:cNvGrpSpPr/>
            <p:nvPr/>
          </p:nvGrpSpPr>
          <p:grpSpPr>
            <a:xfrm>
              <a:off x="0" y="0"/>
              <a:ext cx="6426328" cy="1029471"/>
              <a:chOff x="0" y="0"/>
              <a:chExt cx="6426327" cy="1029470"/>
            </a:xfrm>
          </p:grpSpPr>
          <p:sp>
            <p:nvSpPr>
              <p:cNvPr id="156" name="Terminator"/>
              <p:cNvSpPr/>
              <p:nvPr/>
            </p:nvSpPr>
            <p:spPr>
              <a:xfrm>
                <a:off x="4367385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57" name="Terminator"/>
              <p:cNvSpPr/>
              <p:nvPr/>
            </p:nvSpPr>
            <p:spPr>
              <a:xfrm>
                <a:off x="3242341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58" name="Terminator"/>
              <p:cNvSpPr/>
              <p:nvPr/>
            </p:nvSpPr>
            <p:spPr>
              <a:xfrm>
                <a:off x="2117297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59" name="Terminator"/>
              <p:cNvSpPr/>
              <p:nvPr/>
            </p:nvSpPr>
            <p:spPr>
              <a:xfrm>
                <a:off x="1108984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0" name="Terminator"/>
              <p:cNvSpPr/>
              <p:nvPr/>
            </p:nvSpPr>
            <p:spPr>
              <a:xfrm>
                <a:off x="0" y="0"/>
                <a:ext cx="2058942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1" name="Terminator"/>
              <p:cNvSpPr/>
              <p:nvPr/>
            </p:nvSpPr>
            <p:spPr>
              <a:xfrm>
                <a:off x="2175653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163" name="Log in at boards.blippit.app…"/>
            <p:cNvSpPr txBox="1"/>
            <p:nvPr/>
          </p:nvSpPr>
          <p:spPr>
            <a:xfrm>
              <a:off x="438781" y="64902"/>
              <a:ext cx="5548765" cy="89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80000"/>
                </a:lnSpc>
                <a:defRPr spc="-64"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Log in at </a:t>
              </a:r>
              <a:r>
                <a:rPr u="sng">
                  <a:hlinkClick r:id="rId5" invalidUrl="" action="" tgtFrame="" tooltip="" history="1" highlightClick="0" endSnd="0"/>
                </a:rPr>
                <a:t>boards.blippit.app</a:t>
              </a:r>
            </a:p>
            <a:p>
              <a:pPr algn="l">
                <a:lnSpc>
                  <a:spcPct val="80000"/>
                </a:lnSpc>
                <a:defRPr spc="-64"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to use your school dashboard</a:t>
              </a:r>
            </a:p>
          </p:txBody>
        </p:sp>
      </p:grpSp>
      <p:sp>
        <p:nvSpPr>
          <p:cNvPr id="165" name="Wi-Fi"/>
          <p:cNvSpPr/>
          <p:nvPr/>
        </p:nvSpPr>
        <p:spPr>
          <a:xfrm>
            <a:off x="3763563" y="1245910"/>
            <a:ext cx="2641212" cy="1864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4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rgbClr val="E83E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83E7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72" name="Group"/>
          <p:cNvGrpSpPr/>
          <p:nvPr/>
        </p:nvGrpSpPr>
        <p:grpSpPr>
          <a:xfrm>
            <a:off x="3814864" y="9104903"/>
            <a:ext cx="5103388" cy="1893452"/>
            <a:chOff x="0" y="0"/>
            <a:chExt cx="5103387" cy="1893451"/>
          </a:xfrm>
        </p:grpSpPr>
        <p:pic>
          <p:nvPicPr>
            <p:cNvPr id="166" name="ipad-icon-png-23.png" descr="ipad-icon-png-2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8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1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73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rgbClr val="A946BA"/>
              </a:gs>
              <a:gs pos="100000">
                <a:srgbClr val="E83E79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AB47B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10667999" y="8145"/>
            <a:ext cx="13753646" cy="12415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Oval Oval" descr="Oval Oval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800950" y="2424242"/>
            <a:ext cx="5103388" cy="5073120"/>
          </a:xfrm>
          <a:prstGeom prst="rect">
            <a:avLst/>
          </a:prstGeom>
        </p:spPr>
      </p:pic>
      <p:sp>
        <p:nvSpPr>
          <p:cNvPr id="177" name="Rectangle"/>
          <p:cNvSpPr/>
          <p:nvPr/>
        </p:nvSpPr>
        <p:spPr>
          <a:xfrm>
            <a:off x="10668000" y="12423983"/>
            <a:ext cx="13753704" cy="1302216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4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5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6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7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8" name="“I’d like to report on any examples of working scientifically in science for KS 1.”"/>
          <p:cNvSpPr txBox="1"/>
          <p:nvPr>
            <p:ph type="title" idx="4294967295"/>
          </p:nvPr>
        </p:nvSpPr>
        <p:spPr>
          <a:xfrm>
            <a:off x="3745033" y="3603034"/>
            <a:ext cx="6111766" cy="6467780"/>
          </a:xfrm>
          <a:prstGeom prst="rect">
            <a:avLst/>
          </a:prstGeom>
        </p:spPr>
        <p:txBody>
          <a:bodyPr anchor="b"/>
          <a:lstStyle/>
          <a:p>
            <a:pPr defTabSz="1487386">
              <a:defRPr spc="-141" sz="7076"/>
            </a:pPr>
            <a:r>
              <a:t>“I’d like to report on any examples of </a:t>
            </a:r>
            <a:r>
              <a:rPr>
                <a:solidFill>
                  <a:srgbClr val="FDA726"/>
                </a:solidFill>
              </a:rPr>
              <a:t>working scientifically in science</a:t>
            </a:r>
            <a:r>
              <a:t> for </a:t>
            </a:r>
            <a:r>
              <a:rPr>
                <a:solidFill>
                  <a:srgbClr val="FDA726"/>
                </a:solidFill>
              </a:rPr>
              <a:t>KS 1</a:t>
            </a:r>
            <a:r>
              <a:t>.”</a:t>
            </a:r>
          </a:p>
        </p:txBody>
      </p:sp>
      <p:pic>
        <p:nvPicPr>
          <p:cNvPr id="449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Blippit Boards Dashboard"/>
          <p:cNvSpPr txBox="1"/>
          <p:nvPr/>
        </p:nvSpPr>
        <p:spPr>
          <a:xfrm>
            <a:off x="11026068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451" name="Calendar"/>
          <p:cNvSpPr/>
          <p:nvPr/>
        </p:nvSpPr>
        <p:spPr>
          <a:xfrm>
            <a:off x="16701295" y="6837025"/>
            <a:ext cx="1905316" cy="2101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2" name="Browse all Boards in the web dashboard. Tap Match All of these tags"/>
          <p:cNvSpPr txBox="1"/>
          <p:nvPr/>
        </p:nvSpPr>
        <p:spPr>
          <a:xfrm>
            <a:off x="11363835" y="2107375"/>
            <a:ext cx="125802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00"/>
                </a:solidFill>
              </a:defRPr>
            </a:pPr>
            <a:r>
              <a:t>Browse all Boards in the web dashboard. Tap </a:t>
            </a:r>
            <a:r>
              <a:rPr>
                <a:solidFill>
                  <a:srgbClr val="FDA726"/>
                </a:solidFill>
              </a:rPr>
              <a:t>Match All</a:t>
            </a:r>
            <a:r>
              <a:t> of these tags</a:t>
            </a:r>
          </a:p>
        </p:txBody>
      </p:sp>
      <p:sp>
        <p:nvSpPr>
          <p:cNvPr id="453" name="Set a date range if needed"/>
          <p:cNvSpPr txBox="1"/>
          <p:nvPr/>
        </p:nvSpPr>
        <p:spPr>
          <a:xfrm>
            <a:off x="15211933" y="5938699"/>
            <a:ext cx="48840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454" name="Tap or click to generate your report as a PDF or Word* file"/>
          <p:cNvSpPr txBox="1"/>
          <p:nvPr/>
        </p:nvSpPr>
        <p:spPr>
          <a:xfrm>
            <a:off x="12358245" y="9920834"/>
            <a:ext cx="10591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Tap or click to generate your report as a PDF or Word* file</a:t>
            </a:r>
          </a:p>
        </p:txBody>
      </p:sp>
      <p:pic>
        <p:nvPicPr>
          <p:cNvPr id="476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59724" y="1129947"/>
            <a:ext cx="2428526" cy="2511188"/>
          </a:xfrm>
          <a:prstGeom prst="rect">
            <a:avLst/>
          </a:prstGeom>
        </p:spPr>
      </p:pic>
      <p:sp>
        <p:nvSpPr>
          <p:cNvPr id="456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pic>
        <p:nvPicPr>
          <p:cNvPr id="457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50562" y="3497053"/>
            <a:ext cx="54102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32728" y="3497053"/>
            <a:ext cx="17907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icture_as_pdf_FILL1_wght400_GRAD0_opsz24.svg" descr="picture_as_pdf_FILL1_wght400_GRAD0_opsz24.sv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21558" y="10575160"/>
            <a:ext cx="2493474" cy="24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description_FILL1_wght400_GRAD0_opsz24.svg" descr="description_FILL1_wght400_GRAD0_opsz24.sv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8005" y="10597281"/>
            <a:ext cx="2449232" cy="24492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4" name="Group"/>
          <p:cNvGrpSpPr/>
          <p:nvPr/>
        </p:nvGrpSpPr>
        <p:grpSpPr>
          <a:xfrm>
            <a:off x="14245573" y="3477474"/>
            <a:ext cx="8798450" cy="877360"/>
            <a:chOff x="0" y="0"/>
            <a:chExt cx="8798448" cy="877358"/>
          </a:xfrm>
        </p:grpSpPr>
        <p:sp>
          <p:nvSpPr>
            <p:cNvPr id="461" name="Plus Mark"/>
            <p:cNvSpPr/>
            <p:nvPr/>
          </p:nvSpPr>
          <p:spPr>
            <a:xfrm>
              <a:off x="2230589" y="103116"/>
              <a:ext cx="721666" cy="72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8909" y="0"/>
                  </a:moveTo>
                  <a:cubicBezTo>
                    <a:pt x="8827" y="0"/>
                    <a:pt x="8758" y="68"/>
                    <a:pt x="8758" y="151"/>
                  </a:cubicBezTo>
                  <a:lnTo>
                    <a:pt x="8758" y="8694"/>
                  </a:lnTo>
                  <a:cubicBezTo>
                    <a:pt x="8758" y="8730"/>
                    <a:pt x="8730" y="8759"/>
                    <a:pt x="8693" y="8759"/>
                  </a:cubicBezTo>
                  <a:lnTo>
                    <a:pt x="151" y="8759"/>
                  </a:lnTo>
                  <a:cubicBezTo>
                    <a:pt x="68" y="8759"/>
                    <a:pt x="0" y="8826"/>
                    <a:pt x="0" y="8910"/>
                  </a:cubicBezTo>
                  <a:lnTo>
                    <a:pt x="0" y="12690"/>
                  </a:lnTo>
                  <a:cubicBezTo>
                    <a:pt x="0" y="12773"/>
                    <a:pt x="68" y="12841"/>
                    <a:pt x="151" y="12841"/>
                  </a:cubicBezTo>
                  <a:lnTo>
                    <a:pt x="8693" y="12841"/>
                  </a:lnTo>
                  <a:cubicBezTo>
                    <a:pt x="8730" y="12841"/>
                    <a:pt x="8758" y="12870"/>
                    <a:pt x="8758" y="12906"/>
                  </a:cubicBezTo>
                  <a:lnTo>
                    <a:pt x="8758" y="21449"/>
                  </a:lnTo>
                  <a:cubicBezTo>
                    <a:pt x="8758" y="21532"/>
                    <a:pt x="8826" y="21600"/>
                    <a:pt x="8909" y="21600"/>
                  </a:cubicBezTo>
                  <a:lnTo>
                    <a:pt x="12690" y="21600"/>
                  </a:lnTo>
                  <a:cubicBezTo>
                    <a:pt x="12773" y="21600"/>
                    <a:pt x="12841" y="21532"/>
                    <a:pt x="12841" y="21449"/>
                  </a:cubicBezTo>
                  <a:lnTo>
                    <a:pt x="12841" y="12906"/>
                  </a:lnTo>
                  <a:cubicBezTo>
                    <a:pt x="12841" y="12870"/>
                    <a:pt x="12870" y="12841"/>
                    <a:pt x="12906" y="12841"/>
                  </a:cubicBezTo>
                  <a:lnTo>
                    <a:pt x="21449" y="12841"/>
                  </a:lnTo>
                  <a:cubicBezTo>
                    <a:pt x="21531" y="12841"/>
                    <a:pt x="21600" y="12773"/>
                    <a:pt x="21599" y="12690"/>
                  </a:cubicBezTo>
                  <a:lnTo>
                    <a:pt x="21599" y="8910"/>
                  </a:lnTo>
                  <a:cubicBezTo>
                    <a:pt x="21599" y="8827"/>
                    <a:pt x="21532" y="8759"/>
                    <a:pt x="21449" y="8759"/>
                  </a:cubicBezTo>
                  <a:lnTo>
                    <a:pt x="12906" y="8759"/>
                  </a:lnTo>
                  <a:cubicBezTo>
                    <a:pt x="12870" y="8759"/>
                    <a:pt x="12841" y="8730"/>
                    <a:pt x="12841" y="8694"/>
                  </a:cubicBezTo>
                  <a:lnTo>
                    <a:pt x="12841" y="151"/>
                  </a:lnTo>
                  <a:cubicBezTo>
                    <a:pt x="12841" y="68"/>
                    <a:pt x="12773" y="0"/>
                    <a:pt x="12690" y="0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62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04988" y="0"/>
              <a:ext cx="5493461" cy="877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pasted-movie.png" descr="pasted-movi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877855" cy="877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5" name="pasted-movie.png" descr="pasted-movi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957499" y="183699"/>
            <a:ext cx="42995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3301504" y="774105"/>
            <a:ext cx="855247" cy="1371372"/>
          </a:xfrm>
          <a:prstGeom prst="rect">
            <a:avLst/>
          </a:prstGeom>
        </p:spPr>
      </p:pic>
      <p:pic>
        <p:nvPicPr>
          <p:cNvPr id="480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354147" y="4304160"/>
            <a:ext cx="499158" cy="1408963"/>
          </a:xfrm>
          <a:prstGeom prst="rect">
            <a:avLst/>
          </a:prstGeom>
        </p:spPr>
      </p:pic>
      <p:pic>
        <p:nvPicPr>
          <p:cNvPr id="482" name="Connection Line" descr="Connection Line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6838092" y="8887917"/>
            <a:ext cx="435809" cy="1133675"/>
          </a:xfrm>
          <a:prstGeom prst="rect">
            <a:avLst/>
          </a:prstGeom>
        </p:spPr>
      </p:pic>
      <p:grpSp>
        <p:nvGrpSpPr>
          <p:cNvPr id="475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469" name="ipad-icon-png-23.png" descr="ipad-icon-png-23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0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1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2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3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4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6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7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8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9" name="“I’d like to be able to support our ECT in year 4 with number functions. I need a report on what addition &amp; subtraction and multiplication &amp; division looks like for year 4 before we meet up.”"/>
          <p:cNvSpPr txBox="1"/>
          <p:nvPr>
            <p:ph type="title" idx="4294967295"/>
          </p:nvPr>
        </p:nvSpPr>
        <p:spPr>
          <a:xfrm>
            <a:off x="3745033" y="3603034"/>
            <a:ext cx="6642584" cy="6509932"/>
          </a:xfrm>
          <a:prstGeom prst="rect">
            <a:avLst/>
          </a:prstGeom>
        </p:spPr>
        <p:txBody>
          <a:bodyPr anchor="b"/>
          <a:lstStyle/>
          <a:p>
            <a:pPr defTabSz="1048485">
              <a:defRPr spc="-99" sz="4988"/>
            </a:pPr>
            <a:r>
              <a:t>“I’d like to be able to support our </a:t>
            </a:r>
            <a:r>
              <a:rPr>
                <a:solidFill>
                  <a:srgbClr val="FDA726"/>
                </a:solidFill>
              </a:rPr>
              <a:t>ECT</a:t>
            </a:r>
            <a:r>
              <a:t> in </a:t>
            </a:r>
            <a:r>
              <a:rPr>
                <a:solidFill>
                  <a:srgbClr val="FDA726"/>
                </a:solidFill>
              </a:rPr>
              <a:t>year 4</a:t>
            </a:r>
            <a:r>
              <a:t> with number functions. I need a report on what </a:t>
            </a:r>
            <a:r>
              <a:rPr>
                <a:solidFill>
                  <a:srgbClr val="FDA726"/>
                </a:solidFill>
              </a:rPr>
              <a:t>addition &amp; subtraction </a:t>
            </a:r>
            <a:r>
              <a:t>and </a:t>
            </a:r>
            <a:r>
              <a:rPr>
                <a:solidFill>
                  <a:srgbClr val="FDA726"/>
                </a:solidFill>
              </a:rPr>
              <a:t>multiplication &amp; division </a:t>
            </a:r>
            <a:r>
              <a:t>looks like for </a:t>
            </a:r>
            <a:r>
              <a:rPr>
                <a:solidFill>
                  <a:srgbClr val="FDA726"/>
                </a:solidFill>
              </a:rPr>
              <a:t>year 4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</a:t>
            </a:r>
            <a:r>
              <a:t>before we meet up.”</a:t>
            </a:r>
          </a:p>
        </p:txBody>
      </p:sp>
      <p:pic>
        <p:nvPicPr>
          <p:cNvPr id="490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Blippit Boards Dashboard"/>
          <p:cNvSpPr txBox="1"/>
          <p:nvPr/>
        </p:nvSpPr>
        <p:spPr>
          <a:xfrm>
            <a:off x="11026068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492" name="Browse all Boards in the web dashboard. Tap Match All of these tags"/>
          <p:cNvSpPr txBox="1"/>
          <p:nvPr/>
        </p:nvSpPr>
        <p:spPr>
          <a:xfrm>
            <a:off x="11363835" y="2107375"/>
            <a:ext cx="125802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00"/>
                </a:solidFill>
              </a:defRPr>
            </a:pPr>
            <a:r>
              <a:t>Browse all Boards in the web dashboard. Tap </a:t>
            </a:r>
            <a:r>
              <a:rPr>
                <a:solidFill>
                  <a:srgbClr val="FDA726"/>
                </a:solidFill>
              </a:rPr>
              <a:t>Match All</a:t>
            </a:r>
            <a:r>
              <a:t> of these tags</a:t>
            </a:r>
          </a:p>
        </p:txBody>
      </p:sp>
      <p:sp>
        <p:nvSpPr>
          <p:cNvPr id="493" name="Tap or click to generate your report as a PDF or Word* file"/>
          <p:cNvSpPr txBox="1"/>
          <p:nvPr/>
        </p:nvSpPr>
        <p:spPr>
          <a:xfrm>
            <a:off x="12358245" y="9920834"/>
            <a:ext cx="10591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Tap or click to generate your report as a PDF or Word* file</a:t>
            </a:r>
          </a:p>
        </p:txBody>
      </p:sp>
      <p:pic>
        <p:nvPicPr>
          <p:cNvPr id="515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4789" y="1129947"/>
            <a:ext cx="2293461" cy="2511188"/>
          </a:xfrm>
          <a:prstGeom prst="rect">
            <a:avLst/>
          </a:prstGeom>
        </p:spPr>
      </p:pic>
      <p:sp>
        <p:nvSpPr>
          <p:cNvPr id="495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pic>
        <p:nvPicPr>
          <p:cNvPr id="496" name="picture_as_pdf_FILL1_wght400_GRAD0_opsz24.svg" descr="picture_as_pdf_FILL1_wght400_GRAD0_opsz24.sv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21558" y="10575160"/>
            <a:ext cx="2493474" cy="24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description_FILL1_wght400_GRAD0_opsz24.svg" descr="description_FILL1_wght400_GRAD0_opsz24.sv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98005" y="10597281"/>
            <a:ext cx="2449232" cy="2449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957499" y="183699"/>
            <a:ext cx="42995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onnection Line" descr="Connection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01504" y="774105"/>
            <a:ext cx="855247" cy="1371372"/>
          </a:xfrm>
          <a:prstGeom prst="rect">
            <a:avLst/>
          </a:prstGeom>
        </p:spPr>
      </p:pic>
      <p:grpSp>
        <p:nvGrpSpPr>
          <p:cNvPr id="503" name="Group"/>
          <p:cNvGrpSpPr/>
          <p:nvPr/>
        </p:nvGrpSpPr>
        <p:grpSpPr>
          <a:xfrm>
            <a:off x="11978613" y="3486649"/>
            <a:ext cx="12163692" cy="933141"/>
            <a:chOff x="0" y="0"/>
            <a:chExt cx="12163690" cy="933139"/>
          </a:xfrm>
        </p:grpSpPr>
        <p:sp>
          <p:nvSpPr>
            <p:cNvPr id="500" name="Plus Mark"/>
            <p:cNvSpPr/>
            <p:nvPr/>
          </p:nvSpPr>
          <p:spPr>
            <a:xfrm>
              <a:off x="2769913" y="93941"/>
              <a:ext cx="721666" cy="72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8909" y="0"/>
                  </a:moveTo>
                  <a:cubicBezTo>
                    <a:pt x="8827" y="0"/>
                    <a:pt x="8758" y="68"/>
                    <a:pt x="8758" y="151"/>
                  </a:cubicBezTo>
                  <a:lnTo>
                    <a:pt x="8758" y="8694"/>
                  </a:lnTo>
                  <a:cubicBezTo>
                    <a:pt x="8758" y="8730"/>
                    <a:pt x="8730" y="8759"/>
                    <a:pt x="8693" y="8759"/>
                  </a:cubicBezTo>
                  <a:lnTo>
                    <a:pt x="151" y="8759"/>
                  </a:lnTo>
                  <a:cubicBezTo>
                    <a:pt x="68" y="8759"/>
                    <a:pt x="0" y="8826"/>
                    <a:pt x="0" y="8910"/>
                  </a:cubicBezTo>
                  <a:lnTo>
                    <a:pt x="0" y="12690"/>
                  </a:lnTo>
                  <a:cubicBezTo>
                    <a:pt x="0" y="12773"/>
                    <a:pt x="68" y="12841"/>
                    <a:pt x="151" y="12841"/>
                  </a:cubicBezTo>
                  <a:lnTo>
                    <a:pt x="8693" y="12841"/>
                  </a:lnTo>
                  <a:cubicBezTo>
                    <a:pt x="8730" y="12841"/>
                    <a:pt x="8758" y="12870"/>
                    <a:pt x="8758" y="12906"/>
                  </a:cubicBezTo>
                  <a:lnTo>
                    <a:pt x="8758" y="21449"/>
                  </a:lnTo>
                  <a:cubicBezTo>
                    <a:pt x="8758" y="21532"/>
                    <a:pt x="8826" y="21600"/>
                    <a:pt x="8909" y="21600"/>
                  </a:cubicBezTo>
                  <a:lnTo>
                    <a:pt x="12690" y="21600"/>
                  </a:lnTo>
                  <a:cubicBezTo>
                    <a:pt x="12773" y="21600"/>
                    <a:pt x="12841" y="21532"/>
                    <a:pt x="12841" y="21449"/>
                  </a:cubicBezTo>
                  <a:lnTo>
                    <a:pt x="12841" y="12906"/>
                  </a:lnTo>
                  <a:cubicBezTo>
                    <a:pt x="12841" y="12870"/>
                    <a:pt x="12870" y="12841"/>
                    <a:pt x="12906" y="12841"/>
                  </a:cubicBezTo>
                  <a:lnTo>
                    <a:pt x="21449" y="12841"/>
                  </a:lnTo>
                  <a:cubicBezTo>
                    <a:pt x="21531" y="12841"/>
                    <a:pt x="21600" y="12773"/>
                    <a:pt x="21599" y="12690"/>
                  </a:cubicBezTo>
                  <a:lnTo>
                    <a:pt x="21599" y="8910"/>
                  </a:lnTo>
                  <a:cubicBezTo>
                    <a:pt x="21599" y="8827"/>
                    <a:pt x="21532" y="8759"/>
                    <a:pt x="21449" y="8759"/>
                  </a:cubicBezTo>
                  <a:lnTo>
                    <a:pt x="12906" y="8759"/>
                  </a:lnTo>
                  <a:cubicBezTo>
                    <a:pt x="12870" y="8759"/>
                    <a:pt x="12841" y="8730"/>
                    <a:pt x="12841" y="8694"/>
                  </a:cubicBezTo>
                  <a:lnTo>
                    <a:pt x="12841" y="151"/>
                  </a:lnTo>
                  <a:cubicBezTo>
                    <a:pt x="12841" y="68"/>
                    <a:pt x="12773" y="0"/>
                    <a:pt x="12690" y="0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501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72654" y="27890"/>
              <a:ext cx="8291037" cy="877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2" name="pasted-movie.png" descr="pasted-movi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388839" cy="933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4" name="Calendar"/>
          <p:cNvSpPr/>
          <p:nvPr/>
        </p:nvSpPr>
        <p:spPr>
          <a:xfrm>
            <a:off x="16701295" y="6837025"/>
            <a:ext cx="1905316" cy="2101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19" name="Connection Line" descr="Connection 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161203" y="4341121"/>
            <a:ext cx="492294" cy="1648375"/>
          </a:xfrm>
          <a:prstGeom prst="rect">
            <a:avLst/>
          </a:prstGeom>
        </p:spPr>
      </p:pic>
      <p:pic>
        <p:nvPicPr>
          <p:cNvPr id="521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838093" y="8887917"/>
            <a:ext cx="435809" cy="1133676"/>
          </a:xfrm>
          <a:prstGeom prst="rect">
            <a:avLst/>
          </a:prstGeom>
        </p:spPr>
      </p:pic>
      <p:sp>
        <p:nvSpPr>
          <p:cNvPr id="507" name="Set a date range if needed"/>
          <p:cNvSpPr txBox="1"/>
          <p:nvPr/>
        </p:nvSpPr>
        <p:spPr>
          <a:xfrm>
            <a:off x="15211933" y="5938699"/>
            <a:ext cx="48840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508" name="ipad-icon-png-23.png" descr="ipad-icon-png-23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9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0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1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2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3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5" name="Triangle"/>
          <p:cNvSpPr/>
          <p:nvPr/>
        </p:nvSpPr>
        <p:spPr>
          <a:xfrm flipH="1">
            <a:off x="6988206" y="12096597"/>
            <a:ext cx="4819340" cy="1616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6" name="Triangle"/>
          <p:cNvSpPr/>
          <p:nvPr/>
        </p:nvSpPr>
        <p:spPr>
          <a:xfrm rot="10800000">
            <a:off x="6861206" y="6197"/>
            <a:ext cx="4819340" cy="1616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7" name="Rectangle"/>
          <p:cNvSpPr/>
          <p:nvPr/>
        </p:nvSpPr>
        <p:spPr>
          <a:xfrm rot="16200000">
            <a:off x="10722767" y="100844"/>
            <a:ext cx="13776930" cy="13556858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FD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aphicFrame>
        <p:nvGraphicFramePr>
          <p:cNvPr id="528" name="2D Doughnut Chart"/>
          <p:cNvGraphicFramePr/>
          <p:nvPr/>
        </p:nvGraphicFramePr>
        <p:xfrm>
          <a:off x="12790" y="-9715"/>
          <a:ext cx="13735431" cy="1373543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29" name="Blippit Boards…"/>
          <p:cNvSpPr txBox="1"/>
          <p:nvPr>
            <p:ph type="ctrTitle"/>
          </p:nvPr>
        </p:nvSpPr>
        <p:spPr>
          <a:xfrm>
            <a:off x="3216055" y="5733264"/>
            <a:ext cx="7568961" cy="1854084"/>
          </a:xfrm>
          <a:prstGeom prst="rect">
            <a:avLst/>
          </a:prstGeom>
          <a:effectLst>
            <a:outerShdw sx="100000" sy="100000" kx="0" ky="0" algn="b" rotWithShape="0" blurRad="63500" dist="28584" dir="5400000">
              <a:srgbClr val="FFFFFF">
                <a:alpha val="50000"/>
              </a:srgbClr>
            </a:outerShdw>
          </a:effectLst>
        </p:spPr>
        <p:txBody>
          <a:bodyPr/>
          <a:lstStyle/>
          <a:p>
            <a:pPr defTabSz="1316703">
              <a:defRPr spc="0" sz="6264"/>
            </a:pPr>
            <a:r>
              <a:t>Blippit Boards</a:t>
            </a:r>
          </a:p>
          <a:p>
            <a:pPr defTabSz="1316703">
              <a:defRPr spc="0" sz="6264"/>
            </a:pPr>
            <a:r>
              <a:t>for Subject Leaders</a:t>
            </a:r>
          </a:p>
        </p:txBody>
      </p:sp>
      <p:sp>
        <p:nvSpPr>
          <p:cNvPr id="530" name="blippitboards.com"/>
          <p:cNvSpPr txBox="1"/>
          <p:nvPr>
            <p:ph type="subTitle" sz="quarter" idx="1"/>
          </p:nvPr>
        </p:nvSpPr>
        <p:spPr>
          <a:xfrm>
            <a:off x="3294599" y="7844291"/>
            <a:ext cx="6779258" cy="148659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1800"/>
              </a:spcBef>
              <a:defRPr b="0" spc="104" sz="5200" u="sng">
                <a:latin typeface="Manrope SemiBold"/>
                <a:ea typeface="Manrope SemiBold"/>
                <a:cs typeface="Manrope SemiBold"/>
                <a:sym typeface="Manrope SemiBold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blippitboards.com</a:t>
            </a:r>
          </a:p>
        </p:txBody>
      </p:sp>
      <p:pic>
        <p:nvPicPr>
          <p:cNvPr id="531" name="TPAwards2022Finalist.png" descr="TPAwards2022Finalis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15274" y="8828630"/>
            <a:ext cx="1991917" cy="1742684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Includes support for evidence gathering, monitoring &amp; reporting on Eco-Schools, Global Neighbours, Forest School, SIAMS, SMSC, Learning Outside the Classroom &amp; more."/>
          <p:cNvSpPr txBox="1"/>
          <p:nvPr/>
        </p:nvSpPr>
        <p:spPr>
          <a:xfrm rot="21600000">
            <a:off x="11531136" y="11233944"/>
            <a:ext cx="12160192" cy="210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3400">
                <a:solidFill>
                  <a:srgbClr val="000000"/>
                </a:solidFill>
              </a:defRPr>
            </a:lvl1pPr>
          </a:lstStyle>
          <a:p>
            <a:pPr/>
            <a:r>
              <a:t>Includes support for evidence gathering, monitoring &amp; reporting on Eco-Schools, Global Neighbours, Forest School, SIAMS, SMSC, Learning Outside the Classroom &amp; more.</a:t>
            </a:r>
          </a:p>
        </p:txBody>
      </p:sp>
      <p:sp>
        <p:nvSpPr>
          <p:cNvPr id="533" name="Rounded Rectangle"/>
          <p:cNvSpPr/>
          <p:nvPr/>
        </p:nvSpPr>
        <p:spPr>
          <a:xfrm>
            <a:off x="16140024" y="5408064"/>
            <a:ext cx="2942418" cy="2942418"/>
          </a:xfrm>
          <a:prstGeom prst="roundRect">
            <a:avLst>
              <a:gd name="adj" fmla="val 90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34" name="appicon_opt.jpg" descr="appicon_opt.jp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24504" y="5592544"/>
            <a:ext cx="2573457" cy="2573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“I want to see and understand the balance of evidence that we have for the science curriculum throughout school.”"/>
          <p:cNvSpPr txBox="1"/>
          <p:nvPr>
            <p:ph type="title" idx="4294967295"/>
          </p:nvPr>
        </p:nvSpPr>
        <p:spPr>
          <a:xfrm>
            <a:off x="3745034" y="3410769"/>
            <a:ext cx="6956230" cy="6487533"/>
          </a:xfrm>
          <a:prstGeom prst="rect">
            <a:avLst/>
          </a:prstGeom>
        </p:spPr>
        <p:txBody>
          <a:bodyPr anchor="b"/>
          <a:lstStyle/>
          <a:p>
            <a:pPr defTabSz="1292319">
              <a:defRPr spc="-122" sz="6147"/>
            </a:pPr>
            <a:r>
              <a:t>“I want to see and understand the balance of evidence that we have for the </a:t>
            </a:r>
            <a:r>
              <a:rPr>
                <a:solidFill>
                  <a:srgbClr val="FDA726"/>
                </a:solidFill>
              </a:rPr>
              <a:t>science curriculum throughout school</a:t>
            </a:r>
            <a:r>
              <a:t>.”</a:t>
            </a:r>
          </a:p>
        </p:txBody>
      </p:sp>
      <p:pic>
        <p:nvPicPr>
          <p:cNvPr id="186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Blippit Boards Dashboard"/>
          <p:cNvSpPr txBox="1"/>
          <p:nvPr/>
        </p:nvSpPr>
        <p:spPr>
          <a:xfrm>
            <a:off x="14332663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188" name="Calendar"/>
          <p:cNvSpPr/>
          <p:nvPr/>
        </p:nvSpPr>
        <p:spPr>
          <a:xfrm>
            <a:off x="16701296" y="6280424"/>
            <a:ext cx="1905316" cy="2101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Board Chart Data in the web dashboard"/>
          <p:cNvSpPr txBox="1"/>
          <p:nvPr/>
        </p:nvSpPr>
        <p:spPr>
          <a:xfrm>
            <a:off x="13998069" y="2107375"/>
            <a:ext cx="73117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Board Chart Data in the web dashboard</a:t>
            </a:r>
          </a:p>
        </p:txBody>
      </p:sp>
      <p:sp>
        <p:nvSpPr>
          <p:cNvPr id="190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191" name="See at a glance what the whole school has captured and tagged. Click the science chart segment to look more closely."/>
          <p:cNvSpPr txBox="1"/>
          <p:nvPr/>
        </p:nvSpPr>
        <p:spPr>
          <a:xfrm>
            <a:off x="12229042" y="10794860"/>
            <a:ext cx="11035856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000000"/>
                </a:solidFill>
              </a:defRPr>
            </a:pPr>
            <a:r>
              <a:t>See at a glance what the whole school has captured and tagged. Click the </a:t>
            </a:r>
            <a:r>
              <a:rPr>
                <a:solidFill>
                  <a:srgbClr val="FDA726"/>
                </a:solidFill>
              </a:rPr>
              <a:t>science</a:t>
            </a:r>
            <a:r>
              <a:t> chart segment to look more closely.</a:t>
            </a:r>
          </a:p>
        </p:txBody>
      </p:sp>
      <p:pic>
        <p:nvPicPr>
          <p:cNvPr id="203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3548" y="1129947"/>
            <a:ext cx="2154702" cy="2318923"/>
          </a:xfrm>
          <a:prstGeom prst="rect">
            <a:avLst/>
          </a:prstGeom>
        </p:spPr>
      </p:pic>
      <p:sp>
        <p:nvSpPr>
          <p:cNvPr id="193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pic>
        <p:nvPicPr>
          <p:cNvPr id="19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29042" y="2906946"/>
            <a:ext cx="11035856" cy="64875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195" name="ipad-icon-png-23.png" descr="ipad-icon-png-2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7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8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9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0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205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38810" y="9356378"/>
            <a:ext cx="931503" cy="14765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0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1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“I want to see and understand the balance of evidence that we have for the science curriculum throughout school.”"/>
          <p:cNvSpPr txBox="1"/>
          <p:nvPr>
            <p:ph type="title" idx="4294967295"/>
          </p:nvPr>
        </p:nvSpPr>
        <p:spPr>
          <a:xfrm>
            <a:off x="3745034" y="3619896"/>
            <a:ext cx="6956230" cy="6476208"/>
          </a:xfrm>
          <a:prstGeom prst="rect">
            <a:avLst/>
          </a:prstGeom>
        </p:spPr>
        <p:txBody>
          <a:bodyPr anchor="b"/>
          <a:lstStyle/>
          <a:p>
            <a:pPr defTabSz="1292319">
              <a:defRPr spc="-122" sz="6147"/>
            </a:pPr>
            <a:r>
              <a:t>“I want to see and understand the balance of evidence that we have for the </a:t>
            </a:r>
            <a:r>
              <a:rPr>
                <a:solidFill>
                  <a:srgbClr val="FDA726"/>
                </a:solidFill>
              </a:rPr>
              <a:t>science curriculum throughout school</a:t>
            </a:r>
            <a:r>
              <a:t>.”</a:t>
            </a:r>
          </a:p>
        </p:txBody>
      </p:sp>
      <p:pic>
        <p:nvPicPr>
          <p:cNvPr id="213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lippit Boards Dashboard"/>
          <p:cNvSpPr txBox="1"/>
          <p:nvPr/>
        </p:nvSpPr>
        <p:spPr>
          <a:xfrm>
            <a:off x="14332663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215" name="Calendar"/>
          <p:cNvSpPr/>
          <p:nvPr/>
        </p:nvSpPr>
        <p:spPr>
          <a:xfrm>
            <a:off x="16701296" y="6280424"/>
            <a:ext cx="1905316" cy="2101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Board Chart Data in the web dashboard"/>
          <p:cNvSpPr txBox="1"/>
          <p:nvPr/>
        </p:nvSpPr>
        <p:spPr>
          <a:xfrm>
            <a:off x="13998069" y="2107375"/>
            <a:ext cx="73117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Board Chart Data in the web dashboard</a:t>
            </a:r>
          </a:p>
        </p:txBody>
      </p:sp>
      <p:sp>
        <p:nvSpPr>
          <p:cNvPr id="217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218" name="The different aspects of science are shown for the whole school. Click any segment to see the specific evidence for that aspect."/>
          <p:cNvSpPr txBox="1"/>
          <p:nvPr/>
        </p:nvSpPr>
        <p:spPr>
          <a:xfrm>
            <a:off x="12401080" y="10377863"/>
            <a:ext cx="1050574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000000"/>
                </a:solidFill>
              </a:defRPr>
            </a:pPr>
            <a:r>
              <a:t>The different aspects of </a:t>
            </a:r>
            <a:r>
              <a:rPr>
                <a:solidFill>
                  <a:srgbClr val="FDA726"/>
                </a:solidFill>
              </a:rPr>
              <a:t>science</a:t>
            </a:r>
            <a:r>
              <a:t> are shown for the whole school. </a:t>
            </a:r>
            <a:r>
              <a:rPr>
                <a:solidFill>
                  <a:srgbClr val="FDA726"/>
                </a:solidFill>
              </a:rPr>
              <a:t>Click any segment</a:t>
            </a:r>
            <a:r>
              <a:t> to see the specific evidence for that aspect.</a:t>
            </a:r>
          </a:p>
        </p:txBody>
      </p:sp>
      <p:pic>
        <p:nvPicPr>
          <p:cNvPr id="229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9242" y="1129947"/>
            <a:ext cx="2229008" cy="2528050"/>
          </a:xfrm>
          <a:prstGeom prst="rect">
            <a:avLst/>
          </a:prstGeom>
        </p:spPr>
      </p:pic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1368"/>
          <a:stretch>
            <a:fillRect/>
          </a:stretch>
        </p:blipFill>
        <p:spPr>
          <a:xfrm>
            <a:off x="12433658" y="2938751"/>
            <a:ext cx="10440635" cy="6476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onnection Line" descr="Connection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014762" y="9376857"/>
            <a:ext cx="368121" cy="1039107"/>
          </a:xfrm>
          <a:prstGeom prst="rect">
            <a:avLst/>
          </a:prstGeom>
        </p:spPr>
      </p:pic>
      <p:grpSp>
        <p:nvGrpSpPr>
          <p:cNvPr id="228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222" name="ipad-icon-png-23.png" descr="ipad-icon-png-23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4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5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6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7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7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8" name="“How can I go deeper to see and understand the balance of science evidence that we have each year group and key stage?”"/>
          <p:cNvSpPr txBox="1"/>
          <p:nvPr>
            <p:ph type="title" idx="4294967295"/>
          </p:nvPr>
        </p:nvSpPr>
        <p:spPr>
          <a:xfrm>
            <a:off x="3745034" y="3779854"/>
            <a:ext cx="6956230" cy="6156292"/>
          </a:xfrm>
          <a:prstGeom prst="rect">
            <a:avLst/>
          </a:prstGeom>
        </p:spPr>
        <p:txBody>
          <a:bodyPr anchor="b"/>
          <a:lstStyle/>
          <a:p>
            <a:pPr defTabSz="1219169">
              <a:defRPr spc="-116" sz="5800"/>
            </a:pPr>
            <a:r>
              <a:t>“How can I go deeper to see and understand the balance of </a:t>
            </a:r>
            <a:r>
              <a:rPr>
                <a:solidFill>
                  <a:srgbClr val="FDA726"/>
                </a:solidFill>
              </a:rPr>
              <a:t>science</a:t>
            </a:r>
            <a:r>
              <a:t> evidence that we have each year group and key stage?”</a:t>
            </a:r>
          </a:p>
        </p:txBody>
      </p:sp>
      <p:pic>
        <p:nvPicPr>
          <p:cNvPr id="239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lippit Boards Dashboard"/>
          <p:cNvSpPr txBox="1"/>
          <p:nvPr/>
        </p:nvSpPr>
        <p:spPr>
          <a:xfrm>
            <a:off x="14332663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241" name="Board Chart Data in the web dashboard"/>
          <p:cNvSpPr txBox="1"/>
          <p:nvPr/>
        </p:nvSpPr>
        <p:spPr>
          <a:xfrm>
            <a:off x="13998069" y="2107375"/>
            <a:ext cx="73117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Board Chart Data in the web dashboard</a:t>
            </a:r>
          </a:p>
        </p:txBody>
      </p:sp>
      <p:sp>
        <p:nvSpPr>
          <p:cNvPr id="242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243" name="Tap the filter to allow for year group and key stage science filtering.…"/>
          <p:cNvSpPr txBox="1"/>
          <p:nvPr/>
        </p:nvSpPr>
        <p:spPr>
          <a:xfrm>
            <a:off x="11996435" y="8480489"/>
            <a:ext cx="11098349" cy="344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000000"/>
                </a:solidFill>
              </a:defRPr>
            </a:pPr>
            <a:r>
              <a:t>Tap the filter to allow for </a:t>
            </a:r>
            <a:r>
              <a:rPr>
                <a:solidFill>
                  <a:srgbClr val="FDA726"/>
                </a:solidFill>
              </a:rPr>
              <a:t>year group</a:t>
            </a:r>
            <a:r>
              <a:t> and </a:t>
            </a:r>
            <a:r>
              <a:rPr>
                <a:solidFill>
                  <a:srgbClr val="FDA726"/>
                </a:solidFill>
              </a:rPr>
              <a:t>key stage</a:t>
            </a:r>
            <a:r>
              <a:t> </a:t>
            </a:r>
            <a:r>
              <a:rPr>
                <a:solidFill>
                  <a:srgbClr val="FDA726"/>
                </a:solidFill>
              </a:rPr>
              <a:t>science</a:t>
            </a:r>
            <a:r>
              <a:t> filtering.</a:t>
            </a:r>
          </a:p>
          <a:p>
            <a:pPr>
              <a:defRPr b="1" sz="3600">
                <a:solidFill>
                  <a:srgbClr val="000000"/>
                </a:solidFill>
              </a:defRPr>
            </a:pPr>
          </a:p>
          <a:p>
            <a:pPr>
              <a:defRPr b="1" sz="3600">
                <a:solidFill>
                  <a:srgbClr val="000000"/>
                </a:solidFill>
              </a:defRPr>
            </a:pPr>
            <a:r>
              <a:t>With knowledge comes greater confidence and more informed next steps for action are now open to you as a subject leader. </a:t>
            </a:r>
          </a:p>
        </p:txBody>
      </p:sp>
      <p:pic>
        <p:nvPicPr>
          <p:cNvPr id="254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9348" y="1129947"/>
            <a:ext cx="2328902" cy="2688008"/>
          </a:xfrm>
          <a:prstGeom prst="rect">
            <a:avLst/>
          </a:prstGeom>
        </p:spPr>
      </p:pic>
      <p:pic>
        <p:nvPicPr>
          <p:cNvPr id="245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14248" y="2938751"/>
            <a:ext cx="10761005" cy="393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Connection Line" descr="Connection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57070" y="6834042"/>
            <a:ext cx="352565" cy="1684548"/>
          </a:xfrm>
          <a:prstGeom prst="rect">
            <a:avLst/>
          </a:prstGeom>
        </p:spPr>
      </p:pic>
      <p:grpSp>
        <p:nvGrpSpPr>
          <p:cNvPr id="253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247" name="ipad-icon-png-23.png" descr="ipad-icon-png-23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9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0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1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2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3" name="“Tap or click a chart segment to see the work for that focus area listed so you can report on it.”"/>
          <p:cNvSpPr txBox="1"/>
          <p:nvPr>
            <p:ph type="title" idx="4294967295"/>
          </p:nvPr>
        </p:nvSpPr>
        <p:spPr>
          <a:xfrm>
            <a:off x="3814864" y="4934375"/>
            <a:ext cx="6952751" cy="3904866"/>
          </a:xfrm>
          <a:prstGeom prst="rect">
            <a:avLst/>
          </a:prstGeom>
        </p:spPr>
        <p:txBody>
          <a:bodyPr anchor="b"/>
          <a:lstStyle>
            <a:lvl1pPr defTabSz="1999437">
              <a:defRPr spc="-114" sz="5740"/>
            </a:lvl1pPr>
          </a:lstStyle>
          <a:p>
            <a:pPr/>
            <a:r>
              <a:t>“Tap or click a chart segment to see the work for that focus area listed so you can report on it.”</a:t>
            </a:r>
          </a:p>
        </p:txBody>
      </p:sp>
      <p:pic>
        <p:nvPicPr>
          <p:cNvPr id="264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Blippit Boards Dashboard"/>
          <p:cNvSpPr txBox="1"/>
          <p:nvPr/>
        </p:nvSpPr>
        <p:spPr>
          <a:xfrm>
            <a:off x="14332663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266" name="Board Chart Data in the web dashboard"/>
          <p:cNvSpPr txBox="1"/>
          <p:nvPr/>
        </p:nvSpPr>
        <p:spPr>
          <a:xfrm>
            <a:off x="13998069" y="2107375"/>
            <a:ext cx="73117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Board Chart Data in the web dashboard</a:t>
            </a:r>
          </a:p>
        </p:txBody>
      </p:sp>
      <p:sp>
        <p:nvSpPr>
          <p:cNvPr id="267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268" name="There’s a chart that will help inform your next steps whatever your subject area when colleagues tag boards."/>
          <p:cNvSpPr txBox="1"/>
          <p:nvPr/>
        </p:nvSpPr>
        <p:spPr>
          <a:xfrm>
            <a:off x="12104779" y="10934379"/>
            <a:ext cx="11098349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There’s a chart that will help inform your next steps whatever your subject area when colleagues tag boards.</a:t>
            </a:r>
          </a:p>
        </p:txBody>
      </p:sp>
      <p:pic>
        <p:nvPicPr>
          <p:cNvPr id="280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04668" y="1129947"/>
            <a:ext cx="2883582" cy="3842529"/>
          </a:xfrm>
          <a:prstGeom prst="rect">
            <a:avLst/>
          </a:prstGeom>
        </p:spPr>
      </p:pic>
      <p:pic>
        <p:nvPicPr>
          <p:cNvPr id="270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65365" y="3102512"/>
            <a:ext cx="8807500" cy="458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94168" y="5142248"/>
            <a:ext cx="9038011" cy="4689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63921" y="6886808"/>
            <a:ext cx="7311771" cy="3818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273" name="ipad-icon-png-23.png" descr="ipad-icon-png-2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5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6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7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8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106680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4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rgbClr val="A946BA"/>
              </a:gs>
              <a:gs pos="100000">
                <a:srgbClr val="E83E79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AB47B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5" name="Rectangle"/>
          <p:cNvSpPr/>
          <p:nvPr/>
        </p:nvSpPr>
        <p:spPr>
          <a:xfrm>
            <a:off x="-58400" y="13230259"/>
            <a:ext cx="3415387" cy="495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6" name="Some ideas of how  dashboard reports can help you as subject leader."/>
          <p:cNvSpPr txBox="1"/>
          <p:nvPr>
            <p:ph type="title" idx="4294967295"/>
          </p:nvPr>
        </p:nvSpPr>
        <p:spPr>
          <a:xfrm>
            <a:off x="3687479" y="4850119"/>
            <a:ext cx="6842740" cy="3299201"/>
          </a:xfrm>
          <a:prstGeom prst="rect">
            <a:avLst/>
          </a:prstGeom>
        </p:spPr>
        <p:txBody>
          <a:bodyPr anchor="b"/>
          <a:lstStyle/>
          <a:p>
            <a:pPr defTabSz="1267936">
              <a:defRPr spc="-120" sz="6032"/>
            </a:pPr>
            <a:r>
              <a:t>Some ideas of how  </a:t>
            </a:r>
            <a:r>
              <a:rPr>
                <a:solidFill>
                  <a:srgbClr val="E83E79"/>
                </a:solidFill>
              </a:rPr>
              <a:t>dashboard reports </a:t>
            </a:r>
            <a:r>
              <a:t>can help you as subject leader.</a:t>
            </a:r>
          </a:p>
        </p:txBody>
      </p:sp>
      <p:pic>
        <p:nvPicPr>
          <p:cNvPr id="287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7505" y="2508140"/>
            <a:ext cx="3633073" cy="2380079"/>
          </a:xfrm>
          <a:prstGeom prst="rect">
            <a:avLst/>
          </a:prstGeom>
        </p:spPr>
      </p:pic>
      <p:grpSp>
        <p:nvGrpSpPr>
          <p:cNvPr id="297" name="Group"/>
          <p:cNvGrpSpPr/>
          <p:nvPr/>
        </p:nvGrpSpPr>
        <p:grpSpPr>
          <a:xfrm>
            <a:off x="3617256" y="11069197"/>
            <a:ext cx="6426328" cy="1029472"/>
            <a:chOff x="0" y="0"/>
            <a:chExt cx="6426327" cy="1029470"/>
          </a:xfrm>
        </p:grpSpPr>
        <p:grpSp>
          <p:nvGrpSpPr>
            <p:cNvPr id="295" name="Group"/>
            <p:cNvGrpSpPr/>
            <p:nvPr/>
          </p:nvGrpSpPr>
          <p:grpSpPr>
            <a:xfrm>
              <a:off x="0" y="0"/>
              <a:ext cx="6426328" cy="1029471"/>
              <a:chOff x="0" y="0"/>
              <a:chExt cx="6426327" cy="1029470"/>
            </a:xfrm>
          </p:grpSpPr>
          <p:sp>
            <p:nvSpPr>
              <p:cNvPr id="289" name="Terminator"/>
              <p:cNvSpPr/>
              <p:nvPr/>
            </p:nvSpPr>
            <p:spPr>
              <a:xfrm>
                <a:off x="4367385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0" name="Terminator"/>
              <p:cNvSpPr/>
              <p:nvPr/>
            </p:nvSpPr>
            <p:spPr>
              <a:xfrm>
                <a:off x="3242341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1" name="Terminator"/>
              <p:cNvSpPr/>
              <p:nvPr/>
            </p:nvSpPr>
            <p:spPr>
              <a:xfrm>
                <a:off x="2117297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2" name="Terminator"/>
              <p:cNvSpPr/>
              <p:nvPr/>
            </p:nvSpPr>
            <p:spPr>
              <a:xfrm>
                <a:off x="1108984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3" name="Terminator"/>
              <p:cNvSpPr/>
              <p:nvPr/>
            </p:nvSpPr>
            <p:spPr>
              <a:xfrm>
                <a:off x="0" y="0"/>
                <a:ext cx="2058942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4" name="Terminator"/>
              <p:cNvSpPr/>
              <p:nvPr/>
            </p:nvSpPr>
            <p:spPr>
              <a:xfrm>
                <a:off x="2175653" y="0"/>
                <a:ext cx="2058943" cy="102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2418" y="0"/>
                      <a:pt x="0" y="4835"/>
                      <a:pt x="0" y="10800"/>
                    </a:cubicBezTo>
                    <a:cubicBezTo>
                      <a:pt x="0" y="16765"/>
                      <a:pt x="2418" y="21600"/>
                      <a:pt x="5400" y="21600"/>
                    </a:cubicBezTo>
                    <a:lnTo>
                      <a:pt x="16200" y="21600"/>
                    </a:lnTo>
                    <a:cubicBezTo>
                      <a:pt x="19182" y="21600"/>
                      <a:pt x="21600" y="16765"/>
                      <a:pt x="21600" y="10800"/>
                    </a:cubicBezTo>
                    <a:cubicBezTo>
                      <a:pt x="21600" y="4835"/>
                      <a:pt x="19182" y="0"/>
                      <a:pt x="16200" y="0"/>
                    </a:cubicBez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296" name="Log in at boards.blippit.app…"/>
            <p:cNvSpPr txBox="1"/>
            <p:nvPr/>
          </p:nvSpPr>
          <p:spPr>
            <a:xfrm>
              <a:off x="438781" y="64902"/>
              <a:ext cx="5548765" cy="89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80000"/>
                </a:lnSpc>
                <a:defRPr spc="-64"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Log in at </a:t>
              </a:r>
              <a:r>
                <a:rPr u="sng">
                  <a:hlinkClick r:id="rId5" invalidUrl="" action="" tgtFrame="" tooltip="" history="1" highlightClick="0" endSnd="0"/>
                </a:rPr>
                <a:t>boards.blippit.app</a:t>
              </a:r>
            </a:p>
            <a:p>
              <a:pPr algn="l">
                <a:lnSpc>
                  <a:spcPct val="80000"/>
                </a:lnSpc>
                <a:defRPr spc="-64"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to use your school dashboard</a:t>
              </a:r>
            </a:p>
          </p:txBody>
        </p:sp>
      </p:grpSp>
      <p:sp>
        <p:nvSpPr>
          <p:cNvPr id="298" name="Wi-Fi"/>
          <p:cNvSpPr/>
          <p:nvPr/>
        </p:nvSpPr>
        <p:spPr>
          <a:xfrm>
            <a:off x="3763563" y="1245910"/>
            <a:ext cx="2641212" cy="1864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11016" y="1"/>
                </a:moveTo>
                <a:cubicBezTo>
                  <a:pt x="10440" y="-6"/>
                  <a:pt x="9852" y="28"/>
                  <a:pt x="9254" y="108"/>
                </a:cubicBezTo>
                <a:cubicBezTo>
                  <a:pt x="5654" y="590"/>
                  <a:pt x="2584" y="2743"/>
                  <a:pt x="0" y="6311"/>
                </a:cubicBezTo>
                <a:cubicBezTo>
                  <a:pt x="523" y="7051"/>
                  <a:pt x="1031" y="7768"/>
                  <a:pt x="1542" y="8490"/>
                </a:cubicBezTo>
                <a:cubicBezTo>
                  <a:pt x="4129" y="4966"/>
                  <a:pt x="7202" y="3087"/>
                  <a:pt x="10803" y="3088"/>
                </a:cubicBezTo>
                <a:cubicBezTo>
                  <a:pt x="14405" y="3089"/>
                  <a:pt x="17479" y="4969"/>
                  <a:pt x="20053" y="8479"/>
                </a:cubicBezTo>
                <a:cubicBezTo>
                  <a:pt x="20563" y="7757"/>
                  <a:pt x="21073" y="7034"/>
                  <a:pt x="21600" y="6287"/>
                </a:cubicBezTo>
                <a:cubicBezTo>
                  <a:pt x="18572" y="2207"/>
                  <a:pt x="15051" y="49"/>
                  <a:pt x="11016" y="1"/>
                </a:cubicBezTo>
                <a:close/>
                <a:moveTo>
                  <a:pt x="10903" y="6177"/>
                </a:moveTo>
                <a:cubicBezTo>
                  <a:pt x="10489" y="6175"/>
                  <a:pt x="10067" y="6203"/>
                  <a:pt x="9637" y="6264"/>
                </a:cubicBezTo>
                <a:cubicBezTo>
                  <a:pt x="7088" y="6623"/>
                  <a:pt x="4914" y="8156"/>
                  <a:pt x="3088" y="10686"/>
                </a:cubicBezTo>
                <a:cubicBezTo>
                  <a:pt x="3610" y="11424"/>
                  <a:pt x="4116" y="12140"/>
                  <a:pt x="4629" y="12865"/>
                </a:cubicBezTo>
                <a:cubicBezTo>
                  <a:pt x="6353" y="10507"/>
                  <a:pt x="8410" y="9259"/>
                  <a:pt x="10808" y="9262"/>
                </a:cubicBezTo>
                <a:cubicBezTo>
                  <a:pt x="13205" y="9265"/>
                  <a:pt x="15259" y="10516"/>
                  <a:pt x="16966" y="12861"/>
                </a:cubicBezTo>
                <a:cubicBezTo>
                  <a:pt x="17482" y="12131"/>
                  <a:pt x="17992" y="11411"/>
                  <a:pt x="18515" y="10670"/>
                </a:cubicBezTo>
                <a:cubicBezTo>
                  <a:pt x="16338" y="7735"/>
                  <a:pt x="13804" y="6193"/>
                  <a:pt x="10903" y="6177"/>
                </a:cubicBezTo>
                <a:close/>
                <a:moveTo>
                  <a:pt x="10623" y="12349"/>
                </a:moveTo>
                <a:cubicBezTo>
                  <a:pt x="8942" y="12414"/>
                  <a:pt x="7322" y="13380"/>
                  <a:pt x="6195" y="15054"/>
                </a:cubicBezTo>
                <a:cubicBezTo>
                  <a:pt x="6706" y="15779"/>
                  <a:pt x="7218" y="16502"/>
                  <a:pt x="7729" y="17226"/>
                </a:cubicBezTo>
                <a:cubicBezTo>
                  <a:pt x="9410" y="14863"/>
                  <a:pt x="12154" y="14812"/>
                  <a:pt x="13873" y="17221"/>
                </a:cubicBezTo>
                <a:cubicBezTo>
                  <a:pt x="14391" y="16489"/>
                  <a:pt x="14903" y="15767"/>
                  <a:pt x="15414" y="15045"/>
                </a:cubicBezTo>
                <a:cubicBezTo>
                  <a:pt x="14046" y="13118"/>
                  <a:pt x="12303" y="12284"/>
                  <a:pt x="10623" y="12349"/>
                </a:cubicBezTo>
                <a:close/>
                <a:moveTo>
                  <a:pt x="10751" y="18531"/>
                </a:moveTo>
                <a:cubicBezTo>
                  <a:pt x="10182" y="18549"/>
                  <a:pt x="9631" y="18867"/>
                  <a:pt x="9280" y="19436"/>
                </a:cubicBezTo>
                <a:cubicBezTo>
                  <a:pt x="9791" y="20161"/>
                  <a:pt x="10300" y="20884"/>
                  <a:pt x="10802" y="21594"/>
                </a:cubicBezTo>
                <a:cubicBezTo>
                  <a:pt x="11307" y="20879"/>
                  <a:pt x="11819" y="20155"/>
                  <a:pt x="12331" y="19432"/>
                </a:cubicBezTo>
                <a:cubicBezTo>
                  <a:pt x="11907" y="18795"/>
                  <a:pt x="11320" y="18513"/>
                  <a:pt x="10751" y="18531"/>
                </a:cubicBezTo>
                <a:close/>
              </a:path>
            </a:pathLst>
          </a:custGeom>
          <a:solidFill>
            <a:srgbClr val="E83E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E83E7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05" name="Group"/>
          <p:cNvGrpSpPr/>
          <p:nvPr/>
        </p:nvGrpSpPr>
        <p:grpSpPr>
          <a:xfrm>
            <a:off x="3814864" y="9104903"/>
            <a:ext cx="5103388" cy="1893452"/>
            <a:chOff x="0" y="0"/>
            <a:chExt cx="5103387" cy="1893451"/>
          </a:xfrm>
        </p:grpSpPr>
        <p:pic>
          <p:nvPicPr>
            <p:cNvPr id="299" name="ipad-icon-png-23.png" descr="ipad-icon-png-2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1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2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3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4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306" name="Oval Oval" descr="Oval 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03065" y="2387600"/>
            <a:ext cx="5246782" cy="5113033"/>
          </a:xfrm>
          <a:prstGeom prst="rect">
            <a:avLst/>
          </a:prstGeom>
        </p:spPr>
      </p:pic>
      <p:grpSp>
        <p:nvGrpSpPr>
          <p:cNvPr id="310" name="Group"/>
          <p:cNvGrpSpPr/>
          <p:nvPr/>
        </p:nvGrpSpPr>
        <p:grpSpPr>
          <a:xfrm>
            <a:off x="10624632" y="-25303"/>
            <a:ext cx="13797013" cy="13809332"/>
            <a:chOff x="0" y="0"/>
            <a:chExt cx="13797012" cy="13809330"/>
          </a:xfrm>
        </p:grpSpPr>
        <p:pic>
          <p:nvPicPr>
            <p:cNvPr id="308" name="pasted-movie.png" descr="pasted-movie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3797013" cy="12454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Rectangle"/>
            <p:cNvSpPr/>
            <p:nvPr/>
          </p:nvSpPr>
          <p:spPr>
            <a:xfrm>
              <a:off x="5267" y="12254845"/>
              <a:ext cx="13786428" cy="155448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10528851" y="-12603"/>
            <a:ext cx="13985235" cy="13796632"/>
            <a:chOff x="0" y="0"/>
            <a:chExt cx="13985234" cy="13796630"/>
          </a:xfrm>
        </p:grpSpPr>
        <p:sp>
          <p:nvSpPr>
            <p:cNvPr id="311" name="Rectangle"/>
            <p:cNvSpPr/>
            <p:nvPr/>
          </p:nvSpPr>
          <p:spPr>
            <a:xfrm>
              <a:off x="3289" y="2396028"/>
              <a:ext cx="1193540" cy="11400603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2" name="Rectangle"/>
            <p:cNvSpPr/>
            <p:nvPr/>
          </p:nvSpPr>
          <p:spPr>
            <a:xfrm>
              <a:off x="0" y="880622"/>
              <a:ext cx="4897670" cy="116996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3" name="Rectangle"/>
            <p:cNvSpPr/>
            <p:nvPr/>
          </p:nvSpPr>
          <p:spPr>
            <a:xfrm>
              <a:off x="9149836" y="880622"/>
              <a:ext cx="4592254" cy="116996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4" name="Rectangle"/>
            <p:cNvSpPr/>
            <p:nvPr/>
          </p:nvSpPr>
          <p:spPr>
            <a:xfrm>
              <a:off x="3289" y="0"/>
              <a:ext cx="6039360" cy="893323"/>
            </a:xfrm>
            <a:prstGeom prst="rect">
              <a:avLst/>
            </a:prstGeom>
            <a:solidFill>
              <a:srgbClr val="2196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5" name="Rectangle"/>
            <p:cNvSpPr/>
            <p:nvPr/>
          </p:nvSpPr>
          <p:spPr>
            <a:xfrm>
              <a:off x="3289" y="2050587"/>
              <a:ext cx="13981946" cy="349616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6" name="Rectangle"/>
            <p:cNvSpPr/>
            <p:nvPr/>
          </p:nvSpPr>
          <p:spPr>
            <a:xfrm>
              <a:off x="6042648" y="543708"/>
              <a:ext cx="7812501" cy="349615"/>
            </a:xfrm>
            <a:prstGeom prst="rect">
              <a:avLst/>
            </a:prstGeom>
            <a:solidFill>
              <a:srgbClr val="2196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318" name="Oval Oval" descr="Oval Oval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03065" y="2387600"/>
            <a:ext cx="5103389" cy="50731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4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5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6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7" name="“I’d like a report containing all the secure examples of teacher-assessed writing in ks 1 that we have for the year for monitoring.”"/>
          <p:cNvSpPr txBox="1"/>
          <p:nvPr>
            <p:ph type="title" idx="4294967295"/>
          </p:nvPr>
        </p:nvSpPr>
        <p:spPr>
          <a:xfrm>
            <a:off x="3814864" y="3403591"/>
            <a:ext cx="6642583" cy="6797468"/>
          </a:xfrm>
          <a:prstGeom prst="rect">
            <a:avLst/>
          </a:prstGeom>
        </p:spPr>
        <p:txBody>
          <a:bodyPr anchor="b"/>
          <a:lstStyle/>
          <a:p>
            <a:pPr defTabSz="1365469">
              <a:defRPr spc="-129" sz="6496"/>
            </a:pPr>
            <a:r>
              <a:t>“I’d like a report containing all the </a:t>
            </a:r>
            <a:r>
              <a:rPr>
                <a:solidFill>
                  <a:srgbClr val="FDA726"/>
                </a:solidFill>
              </a:rPr>
              <a:t>secure</a:t>
            </a:r>
            <a:r>
              <a:t> examples of </a:t>
            </a:r>
            <a:r>
              <a:rPr>
                <a:solidFill>
                  <a:srgbClr val="FDA726"/>
                </a:solidFill>
              </a:rPr>
              <a:t>teacher-assessed writing</a:t>
            </a:r>
            <a:r>
              <a:t> in </a:t>
            </a:r>
            <a:r>
              <a:rPr>
                <a:solidFill>
                  <a:srgbClr val="FDA726"/>
                </a:solidFill>
              </a:rPr>
              <a:t>ks 1</a:t>
            </a:r>
            <a:r>
              <a:t> that we have for </a:t>
            </a:r>
            <a:r>
              <a:rPr>
                <a:solidFill>
                  <a:srgbClr val="FDA726"/>
                </a:solidFill>
              </a:rPr>
              <a:t>the year </a:t>
            </a:r>
            <a:r>
              <a:t>for monitoring.”</a:t>
            </a:r>
          </a:p>
        </p:txBody>
      </p:sp>
      <p:pic>
        <p:nvPicPr>
          <p:cNvPr id="328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Blippit Boards Dashboard"/>
          <p:cNvSpPr txBox="1"/>
          <p:nvPr/>
        </p:nvSpPr>
        <p:spPr>
          <a:xfrm>
            <a:off x="11026068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330" name="Calendar"/>
          <p:cNvSpPr/>
          <p:nvPr/>
        </p:nvSpPr>
        <p:spPr>
          <a:xfrm>
            <a:off x="16701296" y="6280424"/>
            <a:ext cx="1905316" cy="2101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1" name="Browse all Boards in the web dashboard and Match All of these tags"/>
          <p:cNvSpPr txBox="1"/>
          <p:nvPr/>
        </p:nvSpPr>
        <p:spPr>
          <a:xfrm>
            <a:off x="11399078" y="2107375"/>
            <a:ext cx="1250975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00"/>
                </a:solidFill>
              </a:defRPr>
            </a:pPr>
            <a:r>
              <a:t>Browse all Boards in the web dashboard and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Match All</a:t>
            </a:r>
            <a:r>
              <a:t> of these tags</a:t>
            </a:r>
          </a:p>
        </p:txBody>
      </p:sp>
      <p:grpSp>
        <p:nvGrpSpPr>
          <p:cNvPr id="337" name="Group"/>
          <p:cNvGrpSpPr/>
          <p:nvPr/>
        </p:nvGrpSpPr>
        <p:grpSpPr>
          <a:xfrm>
            <a:off x="11747095" y="3497053"/>
            <a:ext cx="11813719" cy="850901"/>
            <a:chOff x="0" y="0"/>
            <a:chExt cx="11813717" cy="850900"/>
          </a:xfrm>
        </p:grpSpPr>
        <p:sp>
          <p:nvSpPr>
            <p:cNvPr id="332" name="Plus Mark"/>
            <p:cNvSpPr/>
            <p:nvPr/>
          </p:nvSpPr>
          <p:spPr>
            <a:xfrm>
              <a:off x="3440321" y="64617"/>
              <a:ext cx="721666" cy="72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8909" y="0"/>
                  </a:moveTo>
                  <a:cubicBezTo>
                    <a:pt x="8827" y="0"/>
                    <a:pt x="8758" y="68"/>
                    <a:pt x="8758" y="151"/>
                  </a:cubicBezTo>
                  <a:lnTo>
                    <a:pt x="8758" y="8694"/>
                  </a:lnTo>
                  <a:cubicBezTo>
                    <a:pt x="8758" y="8730"/>
                    <a:pt x="8730" y="8759"/>
                    <a:pt x="8693" y="8759"/>
                  </a:cubicBezTo>
                  <a:lnTo>
                    <a:pt x="151" y="8759"/>
                  </a:lnTo>
                  <a:cubicBezTo>
                    <a:pt x="68" y="8759"/>
                    <a:pt x="0" y="8826"/>
                    <a:pt x="0" y="8910"/>
                  </a:cubicBezTo>
                  <a:lnTo>
                    <a:pt x="0" y="12690"/>
                  </a:lnTo>
                  <a:cubicBezTo>
                    <a:pt x="0" y="12773"/>
                    <a:pt x="68" y="12841"/>
                    <a:pt x="151" y="12841"/>
                  </a:cubicBezTo>
                  <a:lnTo>
                    <a:pt x="8693" y="12841"/>
                  </a:lnTo>
                  <a:cubicBezTo>
                    <a:pt x="8730" y="12841"/>
                    <a:pt x="8758" y="12870"/>
                    <a:pt x="8758" y="12906"/>
                  </a:cubicBezTo>
                  <a:lnTo>
                    <a:pt x="8758" y="21449"/>
                  </a:lnTo>
                  <a:cubicBezTo>
                    <a:pt x="8758" y="21532"/>
                    <a:pt x="8826" y="21600"/>
                    <a:pt x="8909" y="21600"/>
                  </a:cubicBezTo>
                  <a:lnTo>
                    <a:pt x="12690" y="21600"/>
                  </a:lnTo>
                  <a:cubicBezTo>
                    <a:pt x="12773" y="21600"/>
                    <a:pt x="12841" y="21532"/>
                    <a:pt x="12841" y="21449"/>
                  </a:cubicBezTo>
                  <a:lnTo>
                    <a:pt x="12841" y="12906"/>
                  </a:lnTo>
                  <a:cubicBezTo>
                    <a:pt x="12841" y="12870"/>
                    <a:pt x="12870" y="12841"/>
                    <a:pt x="12906" y="12841"/>
                  </a:cubicBezTo>
                  <a:lnTo>
                    <a:pt x="21449" y="12841"/>
                  </a:lnTo>
                  <a:cubicBezTo>
                    <a:pt x="21531" y="12841"/>
                    <a:pt x="21600" y="12773"/>
                    <a:pt x="21599" y="12690"/>
                  </a:cubicBezTo>
                  <a:lnTo>
                    <a:pt x="21599" y="8910"/>
                  </a:lnTo>
                  <a:cubicBezTo>
                    <a:pt x="21599" y="8827"/>
                    <a:pt x="21532" y="8759"/>
                    <a:pt x="21449" y="8759"/>
                  </a:cubicBezTo>
                  <a:lnTo>
                    <a:pt x="12906" y="8759"/>
                  </a:lnTo>
                  <a:cubicBezTo>
                    <a:pt x="12870" y="8759"/>
                    <a:pt x="12841" y="8730"/>
                    <a:pt x="12841" y="8694"/>
                  </a:cubicBezTo>
                  <a:lnTo>
                    <a:pt x="12841" y="151"/>
                  </a:lnTo>
                  <a:cubicBezTo>
                    <a:pt x="12841" y="68"/>
                    <a:pt x="12773" y="0"/>
                    <a:pt x="12690" y="0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33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89208" y="0"/>
              <a:ext cx="3200401" cy="85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65717" y="6350"/>
              <a:ext cx="30480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Plus Mark"/>
            <p:cNvSpPr/>
            <p:nvPr/>
          </p:nvSpPr>
          <p:spPr>
            <a:xfrm>
              <a:off x="7816829" y="64617"/>
              <a:ext cx="721666" cy="72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8909" y="0"/>
                  </a:moveTo>
                  <a:cubicBezTo>
                    <a:pt x="8827" y="0"/>
                    <a:pt x="8758" y="68"/>
                    <a:pt x="8758" y="151"/>
                  </a:cubicBezTo>
                  <a:lnTo>
                    <a:pt x="8758" y="8694"/>
                  </a:lnTo>
                  <a:cubicBezTo>
                    <a:pt x="8758" y="8730"/>
                    <a:pt x="8730" y="8759"/>
                    <a:pt x="8693" y="8759"/>
                  </a:cubicBezTo>
                  <a:lnTo>
                    <a:pt x="151" y="8759"/>
                  </a:lnTo>
                  <a:cubicBezTo>
                    <a:pt x="68" y="8759"/>
                    <a:pt x="0" y="8826"/>
                    <a:pt x="0" y="8910"/>
                  </a:cubicBezTo>
                  <a:lnTo>
                    <a:pt x="0" y="12690"/>
                  </a:lnTo>
                  <a:cubicBezTo>
                    <a:pt x="0" y="12773"/>
                    <a:pt x="68" y="12841"/>
                    <a:pt x="151" y="12841"/>
                  </a:cubicBezTo>
                  <a:lnTo>
                    <a:pt x="8693" y="12841"/>
                  </a:lnTo>
                  <a:cubicBezTo>
                    <a:pt x="8730" y="12841"/>
                    <a:pt x="8758" y="12870"/>
                    <a:pt x="8758" y="12906"/>
                  </a:cubicBezTo>
                  <a:lnTo>
                    <a:pt x="8758" y="21449"/>
                  </a:lnTo>
                  <a:cubicBezTo>
                    <a:pt x="8758" y="21532"/>
                    <a:pt x="8826" y="21600"/>
                    <a:pt x="8909" y="21600"/>
                  </a:cubicBezTo>
                  <a:lnTo>
                    <a:pt x="12690" y="21600"/>
                  </a:lnTo>
                  <a:cubicBezTo>
                    <a:pt x="12773" y="21600"/>
                    <a:pt x="12841" y="21532"/>
                    <a:pt x="12841" y="21449"/>
                  </a:cubicBezTo>
                  <a:lnTo>
                    <a:pt x="12841" y="12906"/>
                  </a:lnTo>
                  <a:cubicBezTo>
                    <a:pt x="12841" y="12870"/>
                    <a:pt x="12870" y="12841"/>
                    <a:pt x="12906" y="12841"/>
                  </a:cubicBezTo>
                  <a:lnTo>
                    <a:pt x="21449" y="12841"/>
                  </a:lnTo>
                  <a:cubicBezTo>
                    <a:pt x="21531" y="12841"/>
                    <a:pt x="21600" y="12773"/>
                    <a:pt x="21599" y="12690"/>
                  </a:cubicBezTo>
                  <a:lnTo>
                    <a:pt x="21599" y="8910"/>
                  </a:lnTo>
                  <a:cubicBezTo>
                    <a:pt x="21599" y="8827"/>
                    <a:pt x="21532" y="8759"/>
                    <a:pt x="21449" y="8759"/>
                  </a:cubicBezTo>
                  <a:lnTo>
                    <a:pt x="12906" y="8759"/>
                  </a:lnTo>
                  <a:cubicBezTo>
                    <a:pt x="12870" y="8759"/>
                    <a:pt x="12841" y="8730"/>
                    <a:pt x="12841" y="8694"/>
                  </a:cubicBezTo>
                  <a:lnTo>
                    <a:pt x="12841" y="151"/>
                  </a:lnTo>
                  <a:cubicBezTo>
                    <a:pt x="12841" y="68"/>
                    <a:pt x="12773" y="0"/>
                    <a:pt x="12690" y="0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36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6350"/>
              <a:ext cx="32131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8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339" name="Tap or click to generate your report as a PDF or Word* file"/>
          <p:cNvSpPr txBox="1"/>
          <p:nvPr/>
        </p:nvSpPr>
        <p:spPr>
          <a:xfrm>
            <a:off x="12358245" y="9920834"/>
            <a:ext cx="10591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Tap or click to generate your report as a PDF or Word* file</a:t>
            </a:r>
          </a:p>
        </p:txBody>
      </p:sp>
      <p:pic>
        <p:nvPicPr>
          <p:cNvPr id="355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36196" y="1129947"/>
            <a:ext cx="2052054" cy="2311745"/>
          </a:xfrm>
          <a:prstGeom prst="rect">
            <a:avLst/>
          </a:prstGeom>
        </p:spPr>
      </p:pic>
      <p:sp>
        <p:nvSpPr>
          <p:cNvPr id="341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pic>
        <p:nvPicPr>
          <p:cNvPr id="342" name="picture_as_pdf_FILL1_wght400_GRAD0_opsz24.svg" descr="picture_as_pdf_FILL1_wght400_GRAD0_opsz24.sv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921558" y="10575160"/>
            <a:ext cx="2493474" cy="24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description_FILL1_wght400_GRAD0_opsz24.svg" descr="description_FILL1_wght400_GRAD0_opsz24.sv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8005" y="10597281"/>
            <a:ext cx="2449232" cy="2449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957499" y="183699"/>
            <a:ext cx="42995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Connection Line" descr="Connection 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3301504" y="774105"/>
            <a:ext cx="855247" cy="1371372"/>
          </a:xfrm>
          <a:prstGeom prst="rect">
            <a:avLst/>
          </a:prstGeom>
        </p:spPr>
      </p:pic>
      <p:pic>
        <p:nvPicPr>
          <p:cNvPr id="359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989732" y="4297154"/>
            <a:ext cx="423798" cy="1135745"/>
          </a:xfrm>
          <a:prstGeom prst="rect">
            <a:avLst/>
          </a:prstGeom>
        </p:spPr>
      </p:pic>
      <p:pic>
        <p:nvPicPr>
          <p:cNvPr id="361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834132" y="8331315"/>
            <a:ext cx="444008" cy="1690277"/>
          </a:xfrm>
          <a:prstGeom prst="rect">
            <a:avLst/>
          </a:prstGeom>
        </p:spPr>
      </p:pic>
      <p:grpSp>
        <p:nvGrpSpPr>
          <p:cNvPr id="354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348" name="ipad-icon-png-23.png" descr="ipad-icon-png-23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0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1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2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3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5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6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7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8" name="Rectangle"/>
          <p:cNvSpPr/>
          <p:nvPr/>
        </p:nvSpPr>
        <p:spPr>
          <a:xfrm>
            <a:off x="-58400" y="13230259"/>
            <a:ext cx="3415387" cy="495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9" name="“I’d like to report on all examples of adaptive teaching in KS 2 that we have this year in any subject for my SEND monitoring.”"/>
          <p:cNvSpPr txBox="1"/>
          <p:nvPr>
            <p:ph type="title" idx="4294967295"/>
          </p:nvPr>
        </p:nvSpPr>
        <p:spPr>
          <a:xfrm>
            <a:off x="3814864" y="3345461"/>
            <a:ext cx="6642583" cy="6575374"/>
          </a:xfrm>
          <a:prstGeom prst="rect">
            <a:avLst/>
          </a:prstGeom>
        </p:spPr>
        <p:txBody>
          <a:bodyPr anchor="b"/>
          <a:lstStyle/>
          <a:p>
            <a:pPr>
              <a:defRPr spc="-124" sz="6200"/>
            </a:pPr>
            <a:r>
              <a:t>“I’d like to report on all examples of </a:t>
            </a:r>
            <a:r>
              <a:rPr>
                <a:solidFill>
                  <a:srgbClr val="FDA726"/>
                </a:solidFill>
              </a:rPr>
              <a:t>adaptive teaching</a:t>
            </a:r>
            <a:r>
              <a:t> in </a:t>
            </a:r>
            <a:r>
              <a:rPr>
                <a:solidFill>
                  <a:srgbClr val="FDA726"/>
                </a:solidFill>
              </a:rPr>
              <a:t>KS 2 </a:t>
            </a:r>
            <a:r>
              <a:t>that we have </a:t>
            </a:r>
            <a:r>
              <a:rPr>
                <a:solidFill>
                  <a:srgbClr val="FDA726"/>
                </a:solidFill>
              </a:rPr>
              <a:t>this year</a:t>
            </a:r>
            <a:r>
              <a:t> in </a:t>
            </a:r>
            <a:r>
              <a:rPr>
                <a:solidFill>
                  <a:srgbClr val="FDA726"/>
                </a:solidFill>
              </a:rPr>
              <a:t>any subject</a:t>
            </a:r>
            <a:r>
              <a:t> for my SEND monitoring.”</a:t>
            </a:r>
          </a:p>
        </p:txBody>
      </p:sp>
      <p:pic>
        <p:nvPicPr>
          <p:cNvPr id="370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Blippit Boards Dashboard"/>
          <p:cNvSpPr txBox="1"/>
          <p:nvPr/>
        </p:nvSpPr>
        <p:spPr>
          <a:xfrm>
            <a:off x="11026068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372" name="Calendar"/>
          <p:cNvSpPr/>
          <p:nvPr/>
        </p:nvSpPr>
        <p:spPr>
          <a:xfrm>
            <a:off x="16701296" y="6280424"/>
            <a:ext cx="1905316" cy="2101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3" name="Browse all Boards in the web dashboard and Match All of these tags"/>
          <p:cNvSpPr txBox="1"/>
          <p:nvPr/>
        </p:nvSpPr>
        <p:spPr>
          <a:xfrm>
            <a:off x="11399078" y="2107375"/>
            <a:ext cx="1250975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00"/>
                </a:solidFill>
              </a:defRPr>
            </a:pPr>
            <a:r>
              <a:t>Browse all Boards in the web dashboard and </a:t>
            </a:r>
            <a:r>
              <a:rPr>
                <a:solidFill>
                  <a:srgbClr val="FDA726"/>
                </a:solidFill>
              </a:rPr>
              <a:t>Match All </a:t>
            </a:r>
            <a:r>
              <a:t>of these tags</a:t>
            </a:r>
          </a:p>
        </p:txBody>
      </p:sp>
      <p:sp>
        <p:nvSpPr>
          <p:cNvPr id="374" name="Set a date range if needed"/>
          <p:cNvSpPr txBox="1"/>
          <p:nvPr/>
        </p:nvSpPr>
        <p:spPr>
          <a:xfrm>
            <a:off x="15211935" y="5382098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375" name="Tap or click to generate your report as a PDF or Word* file"/>
          <p:cNvSpPr txBox="1"/>
          <p:nvPr/>
        </p:nvSpPr>
        <p:spPr>
          <a:xfrm>
            <a:off x="12358245" y="9920834"/>
            <a:ext cx="10591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Tap or click to generate your report as a PDF or Word* file</a:t>
            </a:r>
          </a:p>
        </p:txBody>
      </p:sp>
      <p:pic>
        <p:nvPicPr>
          <p:cNvPr id="395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2061" y="1129947"/>
            <a:ext cx="2156189" cy="2253615"/>
          </a:xfrm>
          <a:prstGeom prst="rect">
            <a:avLst/>
          </a:prstGeom>
        </p:spPr>
      </p:pic>
      <p:sp>
        <p:nvSpPr>
          <p:cNvPr id="377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grpSp>
        <p:nvGrpSpPr>
          <p:cNvPr id="381" name="Group"/>
          <p:cNvGrpSpPr/>
          <p:nvPr/>
        </p:nvGrpSpPr>
        <p:grpSpPr>
          <a:xfrm>
            <a:off x="13339936" y="3497053"/>
            <a:ext cx="8628035" cy="850901"/>
            <a:chOff x="0" y="0"/>
            <a:chExt cx="8628034" cy="850900"/>
          </a:xfrm>
        </p:grpSpPr>
        <p:sp>
          <p:nvSpPr>
            <p:cNvPr id="378" name="Plus Mark"/>
            <p:cNvSpPr/>
            <p:nvPr/>
          </p:nvSpPr>
          <p:spPr>
            <a:xfrm>
              <a:off x="2143435" y="64617"/>
              <a:ext cx="721666" cy="72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8909" y="0"/>
                  </a:moveTo>
                  <a:cubicBezTo>
                    <a:pt x="8827" y="0"/>
                    <a:pt x="8758" y="68"/>
                    <a:pt x="8758" y="151"/>
                  </a:cubicBezTo>
                  <a:lnTo>
                    <a:pt x="8758" y="8694"/>
                  </a:lnTo>
                  <a:cubicBezTo>
                    <a:pt x="8758" y="8730"/>
                    <a:pt x="8730" y="8759"/>
                    <a:pt x="8693" y="8759"/>
                  </a:cubicBezTo>
                  <a:lnTo>
                    <a:pt x="151" y="8759"/>
                  </a:lnTo>
                  <a:cubicBezTo>
                    <a:pt x="68" y="8759"/>
                    <a:pt x="0" y="8826"/>
                    <a:pt x="0" y="8910"/>
                  </a:cubicBezTo>
                  <a:lnTo>
                    <a:pt x="0" y="12690"/>
                  </a:lnTo>
                  <a:cubicBezTo>
                    <a:pt x="0" y="12773"/>
                    <a:pt x="68" y="12841"/>
                    <a:pt x="151" y="12841"/>
                  </a:cubicBezTo>
                  <a:lnTo>
                    <a:pt x="8693" y="12841"/>
                  </a:lnTo>
                  <a:cubicBezTo>
                    <a:pt x="8730" y="12841"/>
                    <a:pt x="8758" y="12870"/>
                    <a:pt x="8758" y="12906"/>
                  </a:cubicBezTo>
                  <a:lnTo>
                    <a:pt x="8758" y="21449"/>
                  </a:lnTo>
                  <a:cubicBezTo>
                    <a:pt x="8758" y="21532"/>
                    <a:pt x="8826" y="21600"/>
                    <a:pt x="8909" y="21600"/>
                  </a:cubicBezTo>
                  <a:lnTo>
                    <a:pt x="12690" y="21600"/>
                  </a:lnTo>
                  <a:cubicBezTo>
                    <a:pt x="12773" y="21600"/>
                    <a:pt x="12841" y="21532"/>
                    <a:pt x="12841" y="21449"/>
                  </a:cubicBezTo>
                  <a:lnTo>
                    <a:pt x="12841" y="12906"/>
                  </a:lnTo>
                  <a:cubicBezTo>
                    <a:pt x="12841" y="12870"/>
                    <a:pt x="12870" y="12841"/>
                    <a:pt x="12906" y="12841"/>
                  </a:cubicBezTo>
                  <a:lnTo>
                    <a:pt x="21449" y="12841"/>
                  </a:lnTo>
                  <a:cubicBezTo>
                    <a:pt x="21531" y="12841"/>
                    <a:pt x="21600" y="12773"/>
                    <a:pt x="21599" y="12690"/>
                  </a:cubicBezTo>
                  <a:lnTo>
                    <a:pt x="21599" y="8910"/>
                  </a:lnTo>
                  <a:cubicBezTo>
                    <a:pt x="21599" y="8827"/>
                    <a:pt x="21532" y="8759"/>
                    <a:pt x="21449" y="8759"/>
                  </a:cubicBezTo>
                  <a:lnTo>
                    <a:pt x="12906" y="8759"/>
                  </a:lnTo>
                  <a:cubicBezTo>
                    <a:pt x="12870" y="8759"/>
                    <a:pt x="12841" y="8730"/>
                    <a:pt x="12841" y="8694"/>
                  </a:cubicBezTo>
                  <a:lnTo>
                    <a:pt x="12841" y="151"/>
                  </a:lnTo>
                  <a:cubicBezTo>
                    <a:pt x="12841" y="68"/>
                    <a:pt x="12773" y="0"/>
                    <a:pt x="12690" y="0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79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17834" y="0"/>
              <a:ext cx="54102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790700" cy="85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2" name="picture_as_pdf_FILL1_wght400_GRAD0_opsz24.svg" descr="picture_as_pdf_FILL1_wght400_GRAD0_opsz24.sv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21558" y="10575160"/>
            <a:ext cx="2493474" cy="24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escription_FILL1_wght400_GRAD0_opsz24.svg" descr="description_FILL1_wght400_GRAD0_opsz24.sv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8005" y="10597281"/>
            <a:ext cx="2449232" cy="2449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957499" y="183699"/>
            <a:ext cx="42995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Connection Line" descr="Connection Lin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3301504" y="774105"/>
            <a:ext cx="855247" cy="1371372"/>
          </a:xfrm>
          <a:prstGeom prst="rect">
            <a:avLst/>
          </a:prstGeom>
        </p:spPr>
      </p:pic>
      <p:pic>
        <p:nvPicPr>
          <p:cNvPr id="399" name="Connection Line" descr="Connection 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989732" y="4284454"/>
            <a:ext cx="423797" cy="1148445"/>
          </a:xfrm>
          <a:prstGeom prst="rect">
            <a:avLst/>
          </a:prstGeom>
        </p:spPr>
      </p:pic>
      <p:pic>
        <p:nvPicPr>
          <p:cNvPr id="401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834132" y="8331315"/>
            <a:ext cx="444007" cy="1690277"/>
          </a:xfrm>
          <a:prstGeom prst="rect">
            <a:avLst/>
          </a:prstGeom>
        </p:spPr>
      </p:pic>
      <p:grpSp>
        <p:nvGrpSpPr>
          <p:cNvPr id="394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388" name="ipad-icon-png-23.png" descr="ipad-icon-png-23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0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1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2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3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"/>
          <p:cNvSpPr/>
          <p:nvPr/>
        </p:nvSpPr>
        <p:spPr>
          <a:xfrm>
            <a:off x="-11597" y="8145"/>
            <a:ext cx="10900768" cy="13699709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5" name="Rectangle"/>
          <p:cNvSpPr/>
          <p:nvPr/>
        </p:nvSpPr>
        <p:spPr>
          <a:xfrm>
            <a:off x="10896600" y="8145"/>
            <a:ext cx="13514709" cy="13699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6" name="Head"/>
          <p:cNvSpPr/>
          <p:nvPr/>
        </p:nvSpPr>
        <p:spPr>
          <a:xfrm>
            <a:off x="-5729877" y="949356"/>
            <a:ext cx="9279575" cy="11100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7" name="Rectangle"/>
          <p:cNvSpPr/>
          <p:nvPr/>
        </p:nvSpPr>
        <p:spPr>
          <a:xfrm>
            <a:off x="10899068" y="8146"/>
            <a:ext cx="13509773" cy="1270000"/>
          </a:xfrm>
          <a:prstGeom prst="rect">
            <a:avLst/>
          </a:prstGeom>
          <a:solidFill>
            <a:srgbClr val="2196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8" name="“I’d like to report on any examples of Eco-Schools evidence  for the whole school in any subject context.”"/>
          <p:cNvSpPr txBox="1"/>
          <p:nvPr>
            <p:ph type="title" idx="4294967295"/>
          </p:nvPr>
        </p:nvSpPr>
        <p:spPr>
          <a:xfrm>
            <a:off x="3745033" y="4003758"/>
            <a:ext cx="6351066" cy="6067056"/>
          </a:xfrm>
          <a:prstGeom prst="rect">
            <a:avLst/>
          </a:prstGeom>
        </p:spPr>
        <p:txBody>
          <a:bodyPr anchor="b"/>
          <a:lstStyle/>
          <a:p>
            <a:pPr defTabSz="1316703">
              <a:defRPr spc="-125" sz="6264"/>
            </a:pPr>
            <a:r>
              <a:t>“I’d like to report on any examples of </a:t>
            </a:r>
            <a:r>
              <a:rPr>
                <a:solidFill>
                  <a:srgbClr val="FDA726"/>
                </a:solidFill>
              </a:rPr>
              <a:t>Eco-Schools evidence </a:t>
            </a:r>
            <a:r>
              <a:t> for the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</a:t>
            </a:r>
            <a:r>
              <a:rPr>
                <a:solidFill>
                  <a:srgbClr val="FDA726"/>
                </a:solidFill>
              </a:rPr>
              <a:t>whole school </a:t>
            </a:r>
            <a:r>
              <a:t>in </a:t>
            </a:r>
            <a:r>
              <a:rPr>
                <a:solidFill>
                  <a:srgbClr val="FDA726"/>
                </a:solidFill>
              </a:rPr>
              <a:t>any subject context</a:t>
            </a:r>
            <a:r>
              <a:t>.”</a:t>
            </a:r>
          </a:p>
        </p:txBody>
      </p:sp>
      <p:pic>
        <p:nvPicPr>
          <p:cNvPr id="409" name="blippitboards_diocese_21-1.png" descr="blippitboards_diocese_21-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1009" y="12572443"/>
            <a:ext cx="4013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Blippit Boards Dashboard"/>
          <p:cNvSpPr txBox="1"/>
          <p:nvPr/>
        </p:nvSpPr>
        <p:spPr>
          <a:xfrm>
            <a:off x="11026068" y="276232"/>
            <a:ext cx="664258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>
                <a:solidFill>
                  <a:srgbClr val="FFFFFF"/>
                </a:solidFill>
              </a:defRPr>
            </a:lvl1pPr>
          </a:lstStyle>
          <a:p>
            <a:pPr/>
            <a:r>
              <a:t>Blippit Boards Dashboard</a:t>
            </a:r>
          </a:p>
        </p:txBody>
      </p:sp>
      <p:sp>
        <p:nvSpPr>
          <p:cNvPr id="411" name="Calendar"/>
          <p:cNvSpPr/>
          <p:nvPr/>
        </p:nvSpPr>
        <p:spPr>
          <a:xfrm>
            <a:off x="16701295" y="6837025"/>
            <a:ext cx="1905316" cy="2101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2" name="Browse all Boards in the web dashboard. Tap Match Any of these tags"/>
          <p:cNvSpPr txBox="1"/>
          <p:nvPr/>
        </p:nvSpPr>
        <p:spPr>
          <a:xfrm>
            <a:off x="11250297" y="2107375"/>
            <a:ext cx="1280731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00"/>
                </a:solidFill>
              </a:defRPr>
            </a:pPr>
            <a:r>
              <a:t>Browse all Boards in the web dashboard. Tap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Match Any</a:t>
            </a:r>
            <a:r>
              <a:t> of these tags</a:t>
            </a:r>
          </a:p>
        </p:txBody>
      </p:sp>
      <p:sp>
        <p:nvSpPr>
          <p:cNvPr id="413" name="Set a date range if needed"/>
          <p:cNvSpPr txBox="1"/>
          <p:nvPr/>
        </p:nvSpPr>
        <p:spPr>
          <a:xfrm>
            <a:off x="15211933" y="6131730"/>
            <a:ext cx="488404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Set a date range if needed</a:t>
            </a:r>
          </a:p>
        </p:txBody>
      </p:sp>
      <p:sp>
        <p:nvSpPr>
          <p:cNvPr id="414" name="Tap or click to generate your report as a PDF or Word* file"/>
          <p:cNvSpPr txBox="1"/>
          <p:nvPr/>
        </p:nvSpPr>
        <p:spPr>
          <a:xfrm>
            <a:off x="12358245" y="9920834"/>
            <a:ext cx="105914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Tap or click to generate your report as a PDF or Word* file</a:t>
            </a:r>
          </a:p>
        </p:txBody>
      </p:sp>
      <p:pic>
        <p:nvPicPr>
          <p:cNvPr id="434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1244" y="1129947"/>
            <a:ext cx="2567006" cy="2911912"/>
          </a:xfrm>
          <a:prstGeom prst="rect">
            <a:avLst/>
          </a:prstGeom>
        </p:spPr>
      </p:pic>
      <p:sp>
        <p:nvSpPr>
          <p:cNvPr id="416" name="*Available Late Feb’24"/>
          <p:cNvSpPr txBox="1"/>
          <p:nvPr/>
        </p:nvSpPr>
        <p:spPr>
          <a:xfrm>
            <a:off x="21161242" y="13043021"/>
            <a:ext cx="2919452" cy="42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000000"/>
                </a:solidFill>
              </a:defRPr>
            </a:lvl1pPr>
          </a:lstStyle>
          <a:p>
            <a:pPr/>
            <a:r>
              <a:t>*Available Late Feb’24</a:t>
            </a:r>
          </a:p>
        </p:txBody>
      </p:sp>
      <p:sp>
        <p:nvSpPr>
          <p:cNvPr id="417" name="Plus Mark"/>
          <p:cNvSpPr/>
          <p:nvPr/>
        </p:nvSpPr>
        <p:spPr>
          <a:xfrm>
            <a:off x="16476163" y="3580591"/>
            <a:ext cx="721666" cy="72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8909" y="0"/>
                </a:moveTo>
                <a:cubicBezTo>
                  <a:pt x="8827" y="0"/>
                  <a:pt x="8758" y="68"/>
                  <a:pt x="8758" y="151"/>
                </a:cubicBezTo>
                <a:lnTo>
                  <a:pt x="8758" y="8694"/>
                </a:lnTo>
                <a:cubicBezTo>
                  <a:pt x="8758" y="8730"/>
                  <a:pt x="8730" y="8759"/>
                  <a:pt x="8693" y="8759"/>
                </a:cubicBezTo>
                <a:lnTo>
                  <a:pt x="151" y="8759"/>
                </a:lnTo>
                <a:cubicBezTo>
                  <a:pt x="68" y="8759"/>
                  <a:pt x="0" y="8826"/>
                  <a:pt x="0" y="8910"/>
                </a:cubicBezTo>
                <a:lnTo>
                  <a:pt x="0" y="12690"/>
                </a:lnTo>
                <a:cubicBezTo>
                  <a:pt x="0" y="12773"/>
                  <a:pt x="68" y="12841"/>
                  <a:pt x="151" y="12841"/>
                </a:cubicBezTo>
                <a:lnTo>
                  <a:pt x="8693" y="12841"/>
                </a:lnTo>
                <a:cubicBezTo>
                  <a:pt x="8730" y="12841"/>
                  <a:pt x="8758" y="12870"/>
                  <a:pt x="8758" y="12906"/>
                </a:cubicBezTo>
                <a:lnTo>
                  <a:pt x="8758" y="21449"/>
                </a:lnTo>
                <a:cubicBezTo>
                  <a:pt x="8758" y="21532"/>
                  <a:pt x="8826" y="21600"/>
                  <a:pt x="8909" y="21600"/>
                </a:cubicBezTo>
                <a:lnTo>
                  <a:pt x="12690" y="21600"/>
                </a:lnTo>
                <a:cubicBezTo>
                  <a:pt x="12773" y="21600"/>
                  <a:pt x="12841" y="21532"/>
                  <a:pt x="12841" y="21449"/>
                </a:cubicBezTo>
                <a:lnTo>
                  <a:pt x="12841" y="12906"/>
                </a:lnTo>
                <a:cubicBezTo>
                  <a:pt x="12841" y="12870"/>
                  <a:pt x="12870" y="12841"/>
                  <a:pt x="12906" y="12841"/>
                </a:cubicBezTo>
                <a:lnTo>
                  <a:pt x="21449" y="12841"/>
                </a:lnTo>
                <a:cubicBezTo>
                  <a:pt x="21531" y="12841"/>
                  <a:pt x="21600" y="12773"/>
                  <a:pt x="21599" y="12690"/>
                </a:cubicBezTo>
                <a:lnTo>
                  <a:pt x="21599" y="8910"/>
                </a:lnTo>
                <a:cubicBezTo>
                  <a:pt x="21599" y="8827"/>
                  <a:pt x="21532" y="8759"/>
                  <a:pt x="21449" y="8759"/>
                </a:cubicBezTo>
                <a:lnTo>
                  <a:pt x="12906" y="8759"/>
                </a:lnTo>
                <a:cubicBezTo>
                  <a:pt x="12870" y="8759"/>
                  <a:pt x="12841" y="8730"/>
                  <a:pt x="12841" y="8694"/>
                </a:cubicBezTo>
                <a:lnTo>
                  <a:pt x="12841" y="151"/>
                </a:lnTo>
                <a:cubicBezTo>
                  <a:pt x="12841" y="68"/>
                  <a:pt x="12773" y="0"/>
                  <a:pt x="12690" y="0"/>
                </a:cubicBezTo>
                <a:lnTo>
                  <a:pt x="8909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50562" y="3497053"/>
            <a:ext cx="54102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32728" y="3497053"/>
            <a:ext cx="17907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picture_as_pdf_FILL1_wght400_GRAD0_opsz24.svg" descr="picture_as_pdf_FILL1_wght400_GRAD0_opsz24.sv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21558" y="10575160"/>
            <a:ext cx="2493474" cy="249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description_FILL1_wght400_GRAD0_opsz24.svg" descr="description_FILL1_wght400_GRAD0_opsz24.sv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8005" y="10597281"/>
            <a:ext cx="2449232" cy="2449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23878" y="3063085"/>
            <a:ext cx="12596733" cy="248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976540" y="217695"/>
            <a:ext cx="4305301" cy="83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Connection Line" descr="Connection 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3301504" y="774105"/>
            <a:ext cx="855247" cy="1371372"/>
          </a:xfrm>
          <a:prstGeom prst="rect">
            <a:avLst/>
          </a:prstGeom>
        </p:spPr>
      </p:pic>
      <p:pic>
        <p:nvPicPr>
          <p:cNvPr id="438" name="Connection Line" descr="Connection 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67067" y="5584292"/>
            <a:ext cx="2085028" cy="2379328"/>
          </a:xfrm>
          <a:prstGeom prst="rect">
            <a:avLst/>
          </a:prstGeom>
        </p:spPr>
      </p:pic>
      <p:pic>
        <p:nvPicPr>
          <p:cNvPr id="440" name="Connection Line" descr="Connection 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838092" y="8887917"/>
            <a:ext cx="435809" cy="1133675"/>
          </a:xfrm>
          <a:prstGeom prst="rect">
            <a:avLst/>
          </a:prstGeom>
        </p:spPr>
      </p:pic>
      <p:grpSp>
        <p:nvGrpSpPr>
          <p:cNvPr id="433" name="Group"/>
          <p:cNvGrpSpPr/>
          <p:nvPr/>
        </p:nvGrpSpPr>
        <p:grpSpPr>
          <a:xfrm>
            <a:off x="3814864" y="10374903"/>
            <a:ext cx="5103388" cy="1893452"/>
            <a:chOff x="0" y="0"/>
            <a:chExt cx="5103387" cy="1893451"/>
          </a:xfrm>
        </p:grpSpPr>
        <p:pic>
          <p:nvPicPr>
            <p:cNvPr id="427" name="ipad-icon-png-23.png" descr="ipad-icon-png-23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86197" y="0"/>
              <a:ext cx="1893453" cy="1893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8" name="Notebook"/>
            <p:cNvSpPr/>
            <p:nvPr/>
          </p:nvSpPr>
          <p:spPr>
            <a:xfrm>
              <a:off x="0" y="235707"/>
              <a:ext cx="2538610" cy="14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952" y="0"/>
                  </a:moveTo>
                  <a:cubicBezTo>
                    <a:pt x="1421" y="0"/>
                    <a:pt x="1439" y="771"/>
                    <a:pt x="1439" y="1718"/>
                  </a:cubicBezTo>
                  <a:lnTo>
                    <a:pt x="1439" y="19328"/>
                  </a:lnTo>
                  <a:lnTo>
                    <a:pt x="0" y="19328"/>
                  </a:lnTo>
                  <a:cubicBezTo>
                    <a:pt x="0" y="19328"/>
                    <a:pt x="0" y="19890"/>
                    <a:pt x="0" y="20529"/>
                  </a:cubicBezTo>
                  <a:cubicBezTo>
                    <a:pt x="0" y="21600"/>
                    <a:pt x="190" y="21599"/>
                    <a:pt x="896" y="21599"/>
                  </a:cubicBezTo>
                  <a:lnTo>
                    <a:pt x="10332" y="21599"/>
                  </a:lnTo>
                  <a:lnTo>
                    <a:pt x="11268" y="21599"/>
                  </a:lnTo>
                  <a:lnTo>
                    <a:pt x="20704" y="21599"/>
                  </a:lnTo>
                  <a:cubicBezTo>
                    <a:pt x="21367" y="21599"/>
                    <a:pt x="21600" y="21600"/>
                    <a:pt x="21600" y="20529"/>
                  </a:cubicBezTo>
                  <a:cubicBezTo>
                    <a:pt x="21600" y="19890"/>
                    <a:pt x="21600" y="19328"/>
                    <a:pt x="21600" y="19328"/>
                  </a:cubicBezTo>
                  <a:lnTo>
                    <a:pt x="20161" y="19328"/>
                  </a:lnTo>
                  <a:lnTo>
                    <a:pt x="20161" y="1718"/>
                  </a:lnTo>
                  <a:cubicBezTo>
                    <a:pt x="20161" y="771"/>
                    <a:pt x="20196" y="0"/>
                    <a:pt x="19665" y="0"/>
                  </a:cubicBezTo>
                  <a:lnTo>
                    <a:pt x="1952" y="0"/>
                  </a:lnTo>
                  <a:close/>
                  <a:moveTo>
                    <a:pt x="2475" y="1849"/>
                  </a:moveTo>
                  <a:lnTo>
                    <a:pt x="19125" y="1849"/>
                  </a:lnTo>
                  <a:lnTo>
                    <a:pt x="19125" y="19328"/>
                  </a:lnTo>
                  <a:lnTo>
                    <a:pt x="11268" y="19328"/>
                  </a:lnTo>
                  <a:lnTo>
                    <a:pt x="10332" y="19328"/>
                  </a:lnTo>
                  <a:lnTo>
                    <a:pt x="2475" y="19328"/>
                  </a:lnTo>
                  <a:lnTo>
                    <a:pt x="2475" y="18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9" name="Phone"/>
            <p:cNvSpPr/>
            <p:nvPr/>
          </p:nvSpPr>
          <p:spPr>
            <a:xfrm>
              <a:off x="4573276" y="584295"/>
              <a:ext cx="530112" cy="10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0" name="Multiplication Sign"/>
            <p:cNvSpPr/>
            <p:nvPr/>
          </p:nvSpPr>
          <p:spPr>
            <a:xfrm>
              <a:off x="4677049" y="968862"/>
              <a:ext cx="347968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3398" y="1"/>
                  </a:moveTo>
                  <a:cubicBezTo>
                    <a:pt x="3368" y="1"/>
                    <a:pt x="3338" y="12"/>
                    <a:pt x="3315" y="35"/>
                  </a:cubicBezTo>
                  <a:lnTo>
                    <a:pt x="35" y="3315"/>
                  </a:lnTo>
                  <a:cubicBezTo>
                    <a:pt x="-11" y="3361"/>
                    <a:pt x="-11" y="3434"/>
                    <a:pt x="35" y="3480"/>
                  </a:cubicBezTo>
                  <a:lnTo>
                    <a:pt x="7290" y="10733"/>
                  </a:lnTo>
                  <a:cubicBezTo>
                    <a:pt x="7320" y="10764"/>
                    <a:pt x="7320" y="10813"/>
                    <a:pt x="7290" y="10843"/>
                  </a:cubicBezTo>
                  <a:lnTo>
                    <a:pt x="35" y="18098"/>
                  </a:lnTo>
                  <a:cubicBezTo>
                    <a:pt x="-11" y="18144"/>
                    <a:pt x="-11" y="18217"/>
                    <a:pt x="35" y="18263"/>
                  </a:cubicBezTo>
                  <a:lnTo>
                    <a:pt x="3315" y="21543"/>
                  </a:lnTo>
                  <a:cubicBezTo>
                    <a:pt x="3361" y="21589"/>
                    <a:pt x="3434" y="21589"/>
                    <a:pt x="3480" y="21543"/>
                  </a:cubicBezTo>
                  <a:lnTo>
                    <a:pt x="10733" y="14288"/>
                  </a:lnTo>
                  <a:cubicBezTo>
                    <a:pt x="10764" y="14258"/>
                    <a:pt x="10814" y="14258"/>
                    <a:pt x="10845" y="14288"/>
                  </a:cubicBezTo>
                  <a:lnTo>
                    <a:pt x="18098" y="21543"/>
                  </a:lnTo>
                  <a:cubicBezTo>
                    <a:pt x="18144" y="21589"/>
                    <a:pt x="18217" y="21589"/>
                    <a:pt x="18263" y="21543"/>
                  </a:cubicBezTo>
                  <a:lnTo>
                    <a:pt x="21543" y="18263"/>
                  </a:lnTo>
                  <a:cubicBezTo>
                    <a:pt x="21589" y="18217"/>
                    <a:pt x="21589" y="18144"/>
                    <a:pt x="21543" y="18098"/>
                  </a:cubicBezTo>
                  <a:lnTo>
                    <a:pt x="14288" y="10845"/>
                  </a:lnTo>
                  <a:cubicBezTo>
                    <a:pt x="14258" y="10814"/>
                    <a:pt x="14258" y="10764"/>
                    <a:pt x="14288" y="10733"/>
                  </a:cubicBezTo>
                  <a:lnTo>
                    <a:pt x="21543" y="3480"/>
                  </a:lnTo>
                  <a:cubicBezTo>
                    <a:pt x="21588" y="3434"/>
                    <a:pt x="21588" y="3360"/>
                    <a:pt x="21543" y="3315"/>
                  </a:cubicBezTo>
                  <a:lnTo>
                    <a:pt x="18263" y="35"/>
                  </a:lnTo>
                  <a:cubicBezTo>
                    <a:pt x="18217" y="-11"/>
                    <a:pt x="18144" y="-11"/>
                    <a:pt x="18098" y="35"/>
                  </a:cubicBezTo>
                  <a:lnTo>
                    <a:pt x="10845" y="7290"/>
                  </a:lnTo>
                  <a:cubicBezTo>
                    <a:pt x="10814" y="7320"/>
                    <a:pt x="10765" y="7320"/>
                    <a:pt x="10735" y="7290"/>
                  </a:cubicBezTo>
                  <a:lnTo>
                    <a:pt x="3480" y="35"/>
                  </a:lnTo>
                  <a:cubicBezTo>
                    <a:pt x="3457" y="12"/>
                    <a:pt x="3428" y="1"/>
                    <a:pt x="3398" y="1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1" name="Tick"/>
            <p:cNvSpPr/>
            <p:nvPr/>
          </p:nvSpPr>
          <p:spPr>
            <a:xfrm>
              <a:off x="946301" y="698755"/>
              <a:ext cx="646008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2" name="Tick"/>
            <p:cNvSpPr/>
            <p:nvPr/>
          </p:nvSpPr>
          <p:spPr>
            <a:xfrm>
              <a:off x="3209920" y="698755"/>
              <a:ext cx="646007" cy="4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5" fill="norm" stroke="1" extrusionOk="0">
                  <a:moveTo>
                    <a:pt x="19124" y="0"/>
                  </a:moveTo>
                  <a:cubicBezTo>
                    <a:pt x="19093" y="0"/>
                    <a:pt x="19062" y="15"/>
                    <a:pt x="19038" y="46"/>
                  </a:cubicBezTo>
                  <a:lnTo>
                    <a:pt x="7550" y="15019"/>
                  </a:lnTo>
                  <a:cubicBezTo>
                    <a:pt x="7502" y="15081"/>
                    <a:pt x="7426" y="15081"/>
                    <a:pt x="7379" y="15019"/>
                  </a:cubicBezTo>
                  <a:lnTo>
                    <a:pt x="2536" y="8708"/>
                  </a:lnTo>
                  <a:cubicBezTo>
                    <a:pt x="2489" y="8646"/>
                    <a:pt x="2413" y="8646"/>
                    <a:pt x="2365" y="8708"/>
                  </a:cubicBezTo>
                  <a:lnTo>
                    <a:pt x="35" y="11744"/>
                  </a:lnTo>
                  <a:cubicBezTo>
                    <a:pt x="-12" y="11806"/>
                    <a:pt x="-12" y="11907"/>
                    <a:pt x="35" y="11969"/>
                  </a:cubicBezTo>
                  <a:lnTo>
                    <a:pt x="4963" y="18390"/>
                  </a:lnTo>
                  <a:lnTo>
                    <a:pt x="6654" y="20594"/>
                  </a:lnTo>
                  <a:lnTo>
                    <a:pt x="7379" y="21538"/>
                  </a:lnTo>
                  <a:cubicBezTo>
                    <a:pt x="7426" y="21600"/>
                    <a:pt x="7502" y="21600"/>
                    <a:pt x="7550" y="21538"/>
                  </a:cubicBezTo>
                  <a:lnTo>
                    <a:pt x="21541" y="3307"/>
                  </a:lnTo>
                  <a:cubicBezTo>
                    <a:pt x="21588" y="3245"/>
                    <a:pt x="21588" y="3146"/>
                    <a:pt x="21541" y="3085"/>
                  </a:cubicBezTo>
                  <a:lnTo>
                    <a:pt x="19211" y="48"/>
                  </a:lnTo>
                  <a:cubicBezTo>
                    <a:pt x="19186" y="17"/>
                    <a:pt x="19156" y="0"/>
                    <a:pt x="19124" y="0"/>
                  </a:cubicBezTo>
                  <a:close/>
                </a:path>
              </a:pathLst>
            </a:cu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