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algn="l" defTabSz="825500">
              <a:buClrTx/>
              <a:buSzTx/>
              <a:buNone/>
              <a:defRPr spc="-55" sz="5500">
                <a:latin typeface="Graphik"/>
                <a:ea typeface="Graphik"/>
                <a:cs typeface="Graphik"/>
                <a:sym typeface="Graphik"/>
              </a:defRPr>
            </a:lvl1pPr>
            <a:lvl2pPr marL="0" indent="457200" algn="l" defTabSz="825500">
              <a:buClrTx/>
              <a:buSzTx/>
              <a:buNone/>
              <a:defRPr spc="-55" sz="5500">
                <a:latin typeface="Graphik"/>
                <a:ea typeface="Graphik"/>
                <a:cs typeface="Graphik"/>
                <a:sym typeface="Graphik"/>
              </a:defRPr>
            </a:lvl2pPr>
            <a:lvl3pPr marL="0" indent="914400" algn="l" defTabSz="825500">
              <a:buClrTx/>
              <a:buSzTx/>
              <a:buNone/>
              <a:defRPr spc="-55" sz="5500">
                <a:latin typeface="Graphik"/>
                <a:ea typeface="Graphik"/>
                <a:cs typeface="Graphik"/>
                <a:sym typeface="Graphik"/>
              </a:defRPr>
            </a:lvl3pPr>
            <a:lvl4pPr marL="0" indent="1371600" algn="l" defTabSz="825500">
              <a:buClrTx/>
              <a:buSzTx/>
              <a:buNone/>
              <a:defRPr spc="-55" sz="5500">
                <a:latin typeface="Graphik"/>
                <a:ea typeface="Graphik"/>
                <a:cs typeface="Graphik"/>
                <a:sym typeface="Graphik"/>
              </a:defRPr>
            </a:lvl4pPr>
            <a:lvl5pPr marL="0" indent="1828800" algn="l" defTabSz="825500">
              <a:buClrTx/>
              <a:buSzTx/>
              <a:buNone/>
              <a:defRPr spc="-55" sz="5500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wo jellyfish against a pink background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wo jellyfish touching against a dark blue background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wo jellyfish against a blue background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wo jellyfish against a blue background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wo jellyfish against a pink background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spcBef>
                <a:spcPts val="0"/>
              </a:spcBef>
              <a:defRPr sz="22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9080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4668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0256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844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432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7020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608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196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378450" marR="0" indent="-908050" algn="ctr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7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bit.ly/blippitknowhow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s://boards.blippit.app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t.ly_blippitknowhow.png" descr="bit.ly_blippitknowhow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03141" y="1163431"/>
            <a:ext cx="11389138" cy="1138913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"/>
          <p:cNvSpPr/>
          <p:nvPr/>
        </p:nvSpPr>
        <p:spPr>
          <a:xfrm>
            <a:off x="14494574" y="12453326"/>
            <a:ext cx="9206273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3" name="The concept…"/>
          <p:cNvSpPr txBox="1"/>
          <p:nvPr>
            <p:ph type="subTitle" sz="quarter" idx="1"/>
          </p:nvPr>
        </p:nvSpPr>
        <p:spPr>
          <a:xfrm>
            <a:off x="2300924" y="6982948"/>
            <a:ext cx="10837718" cy="4489551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The concept</a:t>
            </a:r>
          </a:p>
          <a:p>
            <a:pPr algn="l"/>
            <a:r>
              <a:t>blippitboards.com</a:t>
            </a:r>
          </a:p>
        </p:txBody>
      </p:sp>
      <p:pic>
        <p:nvPicPr>
          <p:cNvPr id="174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070" y="4630720"/>
            <a:ext cx="13317195" cy="199866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bit.ly/blippitknowhow"/>
          <p:cNvSpPr txBox="1"/>
          <p:nvPr/>
        </p:nvSpPr>
        <p:spPr>
          <a:xfrm>
            <a:off x="15271936" y="12552196"/>
            <a:ext cx="7651548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57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bit.ly/blippitknowhow</a:t>
            </a:r>
          </a:p>
        </p:txBody>
      </p:sp>
      <p:sp>
        <p:nvSpPr>
          <p:cNvPr id="176" name="For online help &amp; resources"/>
          <p:cNvSpPr txBox="1"/>
          <p:nvPr/>
        </p:nvSpPr>
        <p:spPr>
          <a:xfrm>
            <a:off x="14259562" y="11381065"/>
            <a:ext cx="9676296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5700">
                <a:solidFill>
                  <a:srgbClr val="EC3F7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 For online help &amp;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cat-2536662_1920.jpg" descr="cat-2536662_19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363" y="8778"/>
            <a:ext cx="24522726" cy="1632294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-69363" y="12456763"/>
            <a:ext cx="5867975" cy="127000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80" name="cat"/>
          <p:cNvSpPr txBox="1"/>
          <p:nvPr/>
        </p:nvSpPr>
        <p:spPr>
          <a:xfrm>
            <a:off x="10579831" y="9022748"/>
            <a:ext cx="1843051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cat</a:t>
            </a:r>
          </a:p>
        </p:txBody>
      </p:sp>
      <p:sp>
        <p:nvSpPr>
          <p:cNvPr id="181" name="kitten"/>
          <p:cNvSpPr txBox="1"/>
          <p:nvPr/>
        </p:nvSpPr>
        <p:spPr>
          <a:xfrm>
            <a:off x="4209167" y="2356120"/>
            <a:ext cx="3180996" cy="155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kitten</a:t>
            </a:r>
          </a:p>
        </p:txBody>
      </p:sp>
      <p:sp>
        <p:nvSpPr>
          <p:cNvPr id="182" name="cute"/>
          <p:cNvSpPr txBox="1"/>
          <p:nvPr/>
        </p:nvSpPr>
        <p:spPr>
          <a:xfrm>
            <a:off x="13407678" y="1829765"/>
            <a:ext cx="2535048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cute</a:t>
            </a:r>
          </a:p>
        </p:txBody>
      </p:sp>
      <p:sp>
        <p:nvSpPr>
          <p:cNvPr id="183" name="fluffy"/>
          <p:cNvSpPr txBox="1"/>
          <p:nvPr/>
        </p:nvSpPr>
        <p:spPr>
          <a:xfrm>
            <a:off x="14338035" y="9414776"/>
            <a:ext cx="2791435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fluffy</a:t>
            </a:r>
          </a:p>
        </p:txBody>
      </p:sp>
      <p:sp>
        <p:nvSpPr>
          <p:cNvPr id="184" name="mammal"/>
          <p:cNvSpPr txBox="1"/>
          <p:nvPr/>
        </p:nvSpPr>
        <p:spPr>
          <a:xfrm>
            <a:off x="17596710" y="5009930"/>
            <a:ext cx="4912234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mammal</a:t>
            </a:r>
          </a:p>
        </p:txBody>
      </p:sp>
      <p:sp>
        <p:nvSpPr>
          <p:cNvPr id="185" name="carnivore"/>
          <p:cNvSpPr txBox="1"/>
          <p:nvPr/>
        </p:nvSpPr>
        <p:spPr>
          <a:xfrm>
            <a:off x="237998" y="5009930"/>
            <a:ext cx="5253254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carnivore</a:t>
            </a:r>
          </a:p>
        </p:txBody>
      </p:sp>
      <p:sp>
        <p:nvSpPr>
          <p:cNvPr id="186" name="Tagging information helps us find almost everything"/>
          <p:cNvSpPr txBox="1"/>
          <p:nvPr/>
        </p:nvSpPr>
        <p:spPr>
          <a:xfrm>
            <a:off x="-69363" y="-50801"/>
            <a:ext cx="24620548" cy="125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Tagging information helps us find almost everything</a:t>
            </a:r>
          </a:p>
        </p:txBody>
      </p:sp>
      <p:sp>
        <p:nvSpPr>
          <p:cNvPr id="187" name="flower"/>
          <p:cNvSpPr txBox="1"/>
          <p:nvPr/>
        </p:nvSpPr>
        <p:spPr>
          <a:xfrm>
            <a:off x="4971982" y="9222628"/>
            <a:ext cx="3499613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flower</a:t>
            </a:r>
          </a:p>
        </p:txBody>
      </p:sp>
      <p:sp>
        <p:nvSpPr>
          <p:cNvPr id="188" name="pet"/>
          <p:cNvSpPr txBox="1"/>
          <p:nvPr/>
        </p:nvSpPr>
        <p:spPr>
          <a:xfrm>
            <a:off x="18355814" y="7862125"/>
            <a:ext cx="1912748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pet</a:t>
            </a:r>
          </a:p>
        </p:txBody>
      </p:sp>
      <p:pic>
        <p:nvPicPr>
          <p:cNvPr id="189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6"/>
      <p:bldP build="whole" bldLvl="1" animBg="1" rev="0" advAuto="0" spid="185" grpId="4"/>
      <p:bldP build="whole" bldLvl="1" animBg="1" rev="0" advAuto="0" spid="187" grpId="7"/>
      <p:bldP build="whole" bldLvl="1" animBg="1" rev="0" advAuto="0" spid="181" grpId="3"/>
      <p:bldP build="whole" bldLvl="1" animBg="1" rev="0" advAuto="0" spid="180" grpId="1"/>
      <p:bldP build="whole" bldLvl="1" animBg="1" rev="0" advAuto="0" spid="183" grpId="2"/>
      <p:bldP build="whole" bldLvl="1" animBg="1" rev="0" advAuto="0" spid="182" grpId="5"/>
      <p:bldP build="whole" bldLvl="1" animBg="1" rev="0" advAuto="0" spid="188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 bit like hashtags"/>
          <p:cNvSpPr txBox="1"/>
          <p:nvPr/>
        </p:nvSpPr>
        <p:spPr>
          <a:xfrm>
            <a:off x="-151454" y="-92927"/>
            <a:ext cx="11030272" cy="125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bit like hashtags</a:t>
            </a:r>
          </a:p>
        </p:txBody>
      </p:sp>
      <p:sp>
        <p:nvSpPr>
          <p:cNvPr id="192" name="#oddsocksday…"/>
          <p:cNvSpPr txBox="1"/>
          <p:nvPr/>
        </p:nvSpPr>
        <p:spPr>
          <a:xfrm>
            <a:off x="467762" y="4167581"/>
            <a:ext cx="10094748" cy="269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#oddsocksday</a:t>
            </a:r>
          </a:p>
          <a:p>
            <a:pPr>
              <a:defRPr sz="7700"/>
            </a:pPr>
            <a:r>
              <a:t>#antibullyingweek2023</a:t>
            </a:r>
          </a:p>
        </p:txBody>
      </p:sp>
      <p:pic>
        <p:nvPicPr>
          <p:cNvPr id="193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11030270" y="534554"/>
            <a:ext cx="12885513" cy="12646892"/>
            <a:chOff x="0" y="0"/>
            <a:chExt cx="12885511" cy="12646890"/>
          </a:xfrm>
        </p:grpSpPr>
        <p:pic>
          <p:nvPicPr>
            <p:cNvPr id="194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885512" cy="12646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Rectangle"/>
            <p:cNvSpPr/>
            <p:nvPr/>
          </p:nvSpPr>
          <p:spPr>
            <a:xfrm>
              <a:off x="1435449" y="243170"/>
              <a:ext cx="5155468" cy="1010561"/>
            </a:xfrm>
            <a:prstGeom prst="rect">
              <a:avLst/>
            </a:prstGeom>
            <a:solidFill>
              <a:srgbClr val="31C6D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196" name="Circle"/>
            <p:cNvSpPr/>
            <p:nvPr/>
          </p:nvSpPr>
          <p:spPr>
            <a:xfrm>
              <a:off x="227369" y="243170"/>
              <a:ext cx="1010560" cy="1010561"/>
            </a:xfrm>
            <a:prstGeom prst="ellipse">
              <a:avLst/>
            </a:prstGeom>
            <a:solidFill>
              <a:srgbClr val="31C6D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</p:grpSp>
      <p:sp>
        <p:nvSpPr>
          <p:cNvPr id="198" name="Rectangle"/>
          <p:cNvSpPr/>
          <p:nvPr/>
        </p:nvSpPr>
        <p:spPr>
          <a:xfrm>
            <a:off x="18026224" y="3097244"/>
            <a:ext cx="3626329" cy="4764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"/>
          <p:cNvGrpSpPr/>
          <p:nvPr/>
        </p:nvGrpSpPr>
        <p:grpSpPr>
          <a:xfrm>
            <a:off x="18141305" y="2385263"/>
            <a:ext cx="5463659" cy="10629974"/>
            <a:chOff x="0" y="0"/>
            <a:chExt cx="5463657" cy="10629973"/>
          </a:xfrm>
        </p:grpSpPr>
        <p:pic>
          <p:nvPicPr>
            <p:cNvPr id="200" name="boardsscreenshot.png" descr="boardsscreensho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2210" y="400504"/>
              <a:ext cx="4539239" cy="9828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Apple-iPhone-11-Pro-Space-Grey-1.png" descr="Apple-iPhone-11-Pro-Space-Grey-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3658" cy="10629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32" y="5619819"/>
            <a:ext cx="16575042" cy="3106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32" y="2869664"/>
            <a:ext cx="80645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2032" y="4293864"/>
            <a:ext cx="14799330" cy="841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032" y="9021310"/>
            <a:ext cx="16763301" cy="3403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Blippit comes with ready-made tags for teachers to add to examples of work captured with the app"/>
          <p:cNvSpPr txBox="1"/>
          <p:nvPr/>
        </p:nvSpPr>
        <p:spPr>
          <a:xfrm>
            <a:off x="-173090" y="-50800"/>
            <a:ext cx="24635869" cy="243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Blippit comes with ready-made tags for teachers to add to examples of work captured with the app</a:t>
            </a:r>
          </a:p>
        </p:txBody>
      </p:sp>
      <p:pic>
        <p:nvPicPr>
          <p:cNvPr id="208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"/>
          <p:cNvGrpSpPr/>
          <p:nvPr/>
        </p:nvGrpSpPr>
        <p:grpSpPr>
          <a:xfrm>
            <a:off x="17298374" y="791941"/>
            <a:ext cx="2875958" cy="5595402"/>
            <a:chOff x="0" y="0"/>
            <a:chExt cx="2875957" cy="5595401"/>
          </a:xfrm>
        </p:grpSpPr>
        <p:pic>
          <p:nvPicPr>
            <p:cNvPr id="210" name="boardsscreenshot.png" descr="boardsscreensho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3297" y="210817"/>
              <a:ext cx="2389363" cy="5173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Apple-iPhone-11-Pro-Space-Grey-1.png" descr="Apple-iPhone-11-Pro-Space-Grey-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75958" cy="55954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45429"/>
                </a:srgbClr>
              </a:outerShdw>
            </a:effectLst>
          </p:spPr>
        </p:pic>
      </p:grpSp>
      <p:sp>
        <p:nvSpPr>
          <p:cNvPr id="213" name="You use the app to"/>
          <p:cNvSpPr txBox="1"/>
          <p:nvPr/>
        </p:nvSpPr>
        <p:spPr>
          <a:xfrm>
            <a:off x="3142496" y="804130"/>
            <a:ext cx="10694201" cy="12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You use the app to</a:t>
            </a:r>
          </a:p>
        </p:txBody>
      </p:sp>
      <p:sp>
        <p:nvSpPr>
          <p:cNvPr id="214" name="Get Reports"/>
          <p:cNvSpPr txBox="1"/>
          <p:nvPr/>
        </p:nvSpPr>
        <p:spPr>
          <a:xfrm>
            <a:off x="786871" y="10371959"/>
            <a:ext cx="5075835" cy="116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Get Reports</a:t>
            </a:r>
          </a:p>
        </p:txBody>
      </p:sp>
      <p:sp>
        <p:nvSpPr>
          <p:cNvPr id="215" name="See Charts"/>
          <p:cNvSpPr txBox="1"/>
          <p:nvPr/>
        </p:nvSpPr>
        <p:spPr>
          <a:xfrm>
            <a:off x="998555" y="8974959"/>
            <a:ext cx="4652468" cy="116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See Charts</a:t>
            </a:r>
          </a:p>
        </p:txBody>
      </p:sp>
      <p:sp>
        <p:nvSpPr>
          <p:cNvPr id="216" name="Filter the…"/>
          <p:cNvSpPr txBox="1"/>
          <p:nvPr/>
        </p:nvSpPr>
        <p:spPr>
          <a:xfrm>
            <a:off x="9472007" y="2761627"/>
            <a:ext cx="5531007" cy="256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/>
            </a:pPr>
            <a:r>
              <a:t>Filter the</a:t>
            </a:r>
          </a:p>
          <a:p>
            <a:pPr>
              <a:defRPr sz="7200"/>
            </a:pPr>
            <a:r>
              <a:t>timeline</a:t>
            </a:r>
          </a:p>
        </p:txBody>
      </p:sp>
      <p:sp>
        <p:nvSpPr>
          <p:cNvPr id="217" name="&amp;"/>
          <p:cNvSpPr txBox="1"/>
          <p:nvPr/>
        </p:nvSpPr>
        <p:spPr>
          <a:xfrm>
            <a:off x="8273234" y="3267900"/>
            <a:ext cx="898399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&amp;</a:t>
            </a:r>
          </a:p>
        </p:txBody>
      </p:sp>
      <p:sp>
        <p:nvSpPr>
          <p:cNvPr id="218" name="You use the dashboard to"/>
          <p:cNvSpPr txBox="1"/>
          <p:nvPr/>
        </p:nvSpPr>
        <p:spPr>
          <a:xfrm>
            <a:off x="1895776" y="7209566"/>
            <a:ext cx="11940921" cy="12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You use the dashboard to</a:t>
            </a:r>
          </a:p>
        </p:txBody>
      </p:sp>
      <p:sp>
        <p:nvSpPr>
          <p:cNvPr id="219" name="Filter the…"/>
          <p:cNvSpPr txBox="1"/>
          <p:nvPr/>
        </p:nvSpPr>
        <p:spPr>
          <a:xfrm>
            <a:off x="8057620" y="8974959"/>
            <a:ext cx="3670402" cy="256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Filter the</a:t>
            </a:r>
          </a:p>
          <a:p>
            <a:pPr>
              <a:defRPr sz="7200"/>
            </a:pPr>
            <a:r>
              <a:t>timeline</a:t>
            </a:r>
          </a:p>
        </p:txBody>
      </p:sp>
      <p:sp>
        <p:nvSpPr>
          <p:cNvPr id="220" name="&amp;"/>
          <p:cNvSpPr txBox="1"/>
          <p:nvPr/>
        </p:nvSpPr>
        <p:spPr>
          <a:xfrm>
            <a:off x="6405122" y="9366831"/>
            <a:ext cx="898399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&amp;</a:t>
            </a:r>
          </a:p>
        </p:txBody>
      </p:sp>
      <p:pic>
        <p:nvPicPr>
          <p:cNvPr id="221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98374" y="7197377"/>
            <a:ext cx="6216378" cy="54253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45429"/>
              </a:srgbClr>
            </a:outerShdw>
          </a:effectLst>
        </p:spPr>
      </p:pic>
      <p:grpSp>
        <p:nvGrpSpPr>
          <p:cNvPr id="224" name="Group"/>
          <p:cNvGrpSpPr/>
          <p:nvPr/>
        </p:nvGrpSpPr>
        <p:grpSpPr>
          <a:xfrm>
            <a:off x="2285521" y="2761627"/>
            <a:ext cx="4891127" cy="2565198"/>
            <a:chOff x="0" y="0"/>
            <a:chExt cx="4891125" cy="2565196"/>
          </a:xfrm>
        </p:grpSpPr>
        <p:sp>
          <p:nvSpPr>
            <p:cNvPr id="222" name="Add boards"/>
            <p:cNvSpPr txBox="1"/>
            <p:nvPr/>
          </p:nvSpPr>
          <p:spPr>
            <a:xfrm>
              <a:off x="0" y="0"/>
              <a:ext cx="4891126" cy="1168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200"/>
              </a:lvl1pPr>
            </a:lstStyle>
            <a:p>
              <a:pPr/>
              <a:r>
                <a:t>Add boards</a:t>
              </a:r>
            </a:p>
          </p:txBody>
        </p:sp>
        <p:sp>
          <p:nvSpPr>
            <p:cNvPr id="223" name="Tag boards"/>
            <p:cNvSpPr txBox="1"/>
            <p:nvPr/>
          </p:nvSpPr>
          <p:spPr>
            <a:xfrm>
              <a:off x="118872" y="1396999"/>
              <a:ext cx="4653382" cy="1168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200"/>
              </a:lvl1pPr>
            </a:lstStyle>
            <a:p>
              <a:pPr/>
              <a:r>
                <a:t>Tag boards</a:t>
              </a:r>
            </a:p>
          </p:txBody>
        </p:sp>
      </p:grpSp>
      <p:pic>
        <p:nvPicPr>
          <p:cNvPr id="225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onnection Line" descr="Connection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98599" y="7645690"/>
            <a:ext cx="3537880" cy="736614"/>
          </a:xfrm>
          <a:prstGeom prst="rect">
            <a:avLst/>
          </a:prstGeom>
        </p:spPr>
      </p:pic>
      <p:sp>
        <p:nvSpPr>
          <p:cNvPr id="227" name="Add…"/>
          <p:cNvSpPr txBox="1"/>
          <p:nvPr/>
        </p:nvSpPr>
        <p:spPr>
          <a:xfrm>
            <a:off x="13836696" y="8974959"/>
            <a:ext cx="2332635" cy="256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Add</a:t>
            </a:r>
          </a:p>
          <a:p>
            <a:pPr>
              <a:defRPr sz="7200"/>
            </a:pPr>
            <a:r>
              <a:t>users</a:t>
            </a:r>
          </a:p>
        </p:txBody>
      </p:sp>
      <p:sp>
        <p:nvSpPr>
          <p:cNvPr id="228" name="&amp;"/>
          <p:cNvSpPr txBox="1"/>
          <p:nvPr/>
        </p:nvSpPr>
        <p:spPr>
          <a:xfrm>
            <a:off x="12333160" y="9366831"/>
            <a:ext cx="898399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/>
            </a:lvl1pPr>
          </a:lstStyle>
          <a:p>
            <a:pPr/>
            <a:r>
              <a:t>&amp;</a:t>
            </a:r>
          </a:p>
        </p:txBody>
      </p:sp>
      <p:pic>
        <p:nvPicPr>
          <p:cNvPr id="232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98599" y="1331769"/>
            <a:ext cx="3641284" cy="11924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"/>
          <p:cNvSpPr/>
          <p:nvPr/>
        </p:nvSpPr>
        <p:spPr>
          <a:xfrm>
            <a:off x="0" y="0"/>
            <a:ext cx="12192001" cy="13716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36" name="Blippit’s tags help everyone to…"/>
          <p:cNvSpPr txBox="1"/>
          <p:nvPr/>
        </p:nvSpPr>
        <p:spPr>
          <a:xfrm>
            <a:off x="-216363" y="-96890"/>
            <a:ext cx="24816725" cy="125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Blippit’s tags help everyone to…</a:t>
            </a:r>
          </a:p>
        </p:txBody>
      </p:sp>
      <p:pic>
        <p:nvPicPr>
          <p:cNvPr id="237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Group"/>
          <p:cNvGrpSpPr/>
          <p:nvPr/>
        </p:nvGrpSpPr>
        <p:grpSpPr>
          <a:xfrm>
            <a:off x="16256106" y="10360904"/>
            <a:ext cx="3382483" cy="1254964"/>
            <a:chOff x="0" y="0"/>
            <a:chExt cx="3382482" cy="1254963"/>
          </a:xfrm>
        </p:grpSpPr>
        <p:pic>
          <p:nvPicPr>
            <p:cNvPr id="238" name="ipad-icon-png-23.png" descr="ipad-icon-png-2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14110" y="0"/>
              <a:ext cx="1254964" cy="1254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Notebook"/>
            <p:cNvSpPr/>
            <p:nvPr/>
          </p:nvSpPr>
          <p:spPr>
            <a:xfrm>
              <a:off x="0" y="156224"/>
              <a:ext cx="1682569" cy="94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0" name="Phone"/>
            <p:cNvSpPr/>
            <p:nvPr/>
          </p:nvSpPr>
          <p:spPr>
            <a:xfrm>
              <a:off x="3031129" y="387265"/>
              <a:ext cx="351354" cy="72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1" name="Multiplication Sign"/>
            <p:cNvSpPr/>
            <p:nvPr/>
          </p:nvSpPr>
          <p:spPr>
            <a:xfrm>
              <a:off x="3099908" y="642153"/>
              <a:ext cx="230631" cy="23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rgbClr val="EE220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2" name="Tick"/>
            <p:cNvSpPr/>
            <p:nvPr/>
          </p:nvSpPr>
          <p:spPr>
            <a:xfrm>
              <a:off x="627200" y="463129"/>
              <a:ext cx="428169" cy="32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3" name="Tick"/>
            <p:cNvSpPr/>
            <p:nvPr/>
          </p:nvSpPr>
          <p:spPr>
            <a:xfrm>
              <a:off x="2127508" y="463129"/>
              <a:ext cx="428168" cy="32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4934848" y="10360904"/>
            <a:ext cx="3382483" cy="1254964"/>
            <a:chOff x="0" y="0"/>
            <a:chExt cx="3382482" cy="1254963"/>
          </a:xfrm>
        </p:grpSpPr>
        <p:pic>
          <p:nvPicPr>
            <p:cNvPr id="245" name="ipad-icon-png-23.png" descr="ipad-icon-png-2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14110" y="0"/>
              <a:ext cx="1254964" cy="1254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Notebook"/>
            <p:cNvSpPr/>
            <p:nvPr/>
          </p:nvSpPr>
          <p:spPr>
            <a:xfrm>
              <a:off x="0" y="156224"/>
              <a:ext cx="1682569" cy="94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7" name="Phone"/>
            <p:cNvSpPr/>
            <p:nvPr/>
          </p:nvSpPr>
          <p:spPr>
            <a:xfrm>
              <a:off x="3031129" y="387265"/>
              <a:ext cx="351354" cy="72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8" name="Tick"/>
            <p:cNvSpPr/>
            <p:nvPr/>
          </p:nvSpPr>
          <p:spPr>
            <a:xfrm>
              <a:off x="627200" y="463129"/>
              <a:ext cx="428169" cy="32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9" name="Tick"/>
            <p:cNvSpPr/>
            <p:nvPr/>
          </p:nvSpPr>
          <p:spPr>
            <a:xfrm>
              <a:off x="2127508" y="463129"/>
              <a:ext cx="428168" cy="32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0" name="Tick"/>
            <p:cNvSpPr/>
            <p:nvPr/>
          </p:nvSpPr>
          <p:spPr>
            <a:xfrm>
              <a:off x="3068479" y="584699"/>
              <a:ext cx="297366" cy="2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252" name="blippit-boards-barchart.png" descr="blippit-boards-barchar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46970" y="2707052"/>
            <a:ext cx="7600755" cy="380037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ounded Rectangle"/>
          <p:cNvSpPr/>
          <p:nvPr/>
        </p:nvSpPr>
        <p:spPr>
          <a:xfrm>
            <a:off x="2476348" y="3658124"/>
            <a:ext cx="8299484" cy="2735488"/>
          </a:xfrm>
          <a:prstGeom prst="roundRect">
            <a:avLst>
              <a:gd name="adj" fmla="val 6964"/>
            </a:avLst>
          </a:prstGeom>
          <a:solidFill>
            <a:srgbClr val="9E9E9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25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52213" y="3761250"/>
            <a:ext cx="8147753" cy="252923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*Use the web dashboard at boards.blippit.app…"/>
          <p:cNvSpPr txBox="1"/>
          <p:nvPr/>
        </p:nvSpPr>
        <p:spPr>
          <a:xfrm>
            <a:off x="13690147" y="11592485"/>
            <a:ext cx="8514401" cy="187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*Use the web dashboard at </a:t>
            </a:r>
            <a:r>
              <a:rPr u="sng">
                <a:hlinkClick r:id="rId6" invalidUrl="" action="" tgtFrame="" tooltip="" history="1" highlightClick="0" endSnd="0"/>
              </a:rPr>
              <a:t>boards.blippit.app</a:t>
            </a:r>
          </a:p>
          <a:p>
            <a:pPr>
              <a:defRPr sz="2500"/>
            </a:pPr>
            <a:r>
              <a:t>(Google Chrome on laptop or Safari on iPad)</a:t>
            </a:r>
          </a:p>
        </p:txBody>
      </p:sp>
      <p:sp>
        <p:nvSpPr>
          <p:cNvPr id="256" name="Filter &amp; find work instantly"/>
          <p:cNvSpPr txBox="1"/>
          <p:nvPr/>
        </p:nvSpPr>
        <p:spPr>
          <a:xfrm>
            <a:off x="2999978" y="6945954"/>
            <a:ext cx="7252223" cy="2310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rgbClr val="FFFFFF"/>
                </a:solidFill>
              </a:defRPr>
            </a:lvl1pPr>
          </a:lstStyle>
          <a:p>
            <a:pPr/>
            <a:r>
              <a:t>Filter &amp; find work instantly</a:t>
            </a:r>
          </a:p>
        </p:txBody>
      </p:sp>
      <p:sp>
        <p:nvSpPr>
          <p:cNvPr id="257" name="Get custom reports &amp; charts*"/>
          <p:cNvSpPr txBox="1"/>
          <p:nvPr/>
        </p:nvSpPr>
        <p:spPr>
          <a:xfrm>
            <a:off x="13832473" y="6945954"/>
            <a:ext cx="8229748" cy="2310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rgbClr val="FFFFFF"/>
                </a:solidFill>
              </a:defRPr>
            </a:lvl1pPr>
          </a:lstStyle>
          <a:p>
            <a:pPr/>
            <a:r>
              <a:t>Get custom reports &amp; charts*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bit.ly_blippitknowhow.png" descr="bit.ly_blippitknowh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03141" y="1163431"/>
            <a:ext cx="11389138" cy="1138913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ctangle"/>
          <p:cNvSpPr/>
          <p:nvPr/>
        </p:nvSpPr>
        <p:spPr>
          <a:xfrm>
            <a:off x="14551237" y="12453326"/>
            <a:ext cx="92487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261" name="blippit boards logo with text (scalable).svg" descr="blippit boards logo with text (scalable)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912" y="12720331"/>
            <a:ext cx="4949753" cy="742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gister the school at…"/>
          <p:cNvSpPr txBox="1"/>
          <p:nvPr/>
        </p:nvSpPr>
        <p:spPr>
          <a:xfrm>
            <a:off x="1126138" y="3496367"/>
            <a:ext cx="12579763" cy="762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912706" indent="-912706" algn="l" defTabSz="635634">
              <a:spcBef>
                <a:spcPts val="0"/>
              </a:spcBef>
              <a:buSzPct val="100000"/>
              <a:buAutoNum type="arabicPeriod" startAt="1"/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Register the school at</a:t>
            </a:r>
          </a:p>
          <a:p>
            <a:pPr lvl="1" marL="1003977" indent="-573701" algn="l" defTabSz="635634"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boards.blippit.app/sign-up</a:t>
            </a:r>
          </a:p>
          <a:p>
            <a:pPr algn="l" defTabSz="635634">
              <a:spcBef>
                <a:spcPts val="0"/>
              </a:spcBef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</a:p>
          <a:p>
            <a:pPr marL="912706" indent="-912706" algn="l" defTabSz="635634">
              <a:spcBef>
                <a:spcPts val="0"/>
              </a:spcBef>
              <a:buSzPct val="100000"/>
              <a:buAutoNum type="arabicPeriod" startAt="2"/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Whoever registers the school can add other users and email invites are sent out with a link to confirm.</a:t>
            </a:r>
          </a:p>
          <a:p>
            <a:pPr algn="l" defTabSz="635634">
              <a:spcBef>
                <a:spcPts val="0"/>
              </a:spcBef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</a:p>
          <a:p>
            <a:pPr marL="912706" indent="-912706" algn="l" defTabSz="635634">
              <a:spcBef>
                <a:spcPts val="0"/>
              </a:spcBef>
              <a:buSzPct val="100000"/>
              <a:buAutoNum type="arabicPeriod" startAt="3"/>
              <a:defRPr sz="4928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Click forgotten password if an email link expires.</a:t>
            </a:r>
          </a:p>
        </p:txBody>
      </p:sp>
      <p:sp>
        <p:nvSpPr>
          <p:cNvPr id="263" name="Log in"/>
          <p:cNvSpPr txBox="1"/>
          <p:nvPr/>
        </p:nvSpPr>
        <p:spPr>
          <a:xfrm>
            <a:off x="1126138" y="724509"/>
            <a:ext cx="12277004" cy="116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Log in</a:t>
            </a:r>
          </a:p>
        </p:txBody>
      </p:sp>
      <p:sp>
        <p:nvSpPr>
          <p:cNvPr id="264" name="bit.ly/blippitknowhow"/>
          <p:cNvSpPr txBox="1"/>
          <p:nvPr/>
        </p:nvSpPr>
        <p:spPr>
          <a:xfrm>
            <a:off x="15349813" y="12512625"/>
            <a:ext cx="7651548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57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bit.ly/blippitknowhow</a:t>
            </a:r>
          </a:p>
        </p:txBody>
      </p:sp>
      <p:sp>
        <p:nvSpPr>
          <p:cNvPr id="265" name="For online help &amp; resources"/>
          <p:cNvSpPr txBox="1"/>
          <p:nvPr/>
        </p:nvSpPr>
        <p:spPr>
          <a:xfrm>
            <a:off x="14259562" y="11381065"/>
            <a:ext cx="9676296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5700">
                <a:solidFill>
                  <a:srgbClr val="EC3F7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 For online help &amp;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